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handoutMasterIdLst>
    <p:handoutMasterId r:id="rId68"/>
  </p:handoutMasterIdLst>
  <p:sldIdLst>
    <p:sldId id="324" r:id="rId2"/>
    <p:sldId id="257" r:id="rId3"/>
    <p:sldId id="293" r:id="rId4"/>
    <p:sldId id="258" r:id="rId5"/>
    <p:sldId id="295" r:id="rId6"/>
    <p:sldId id="259" r:id="rId7"/>
    <p:sldId id="323" r:id="rId8"/>
    <p:sldId id="260" r:id="rId9"/>
    <p:sldId id="296" r:id="rId10"/>
    <p:sldId id="262" r:id="rId11"/>
    <p:sldId id="297" r:id="rId12"/>
    <p:sldId id="263" r:id="rId13"/>
    <p:sldId id="264" r:id="rId14"/>
    <p:sldId id="265" r:id="rId15"/>
    <p:sldId id="298" r:id="rId16"/>
    <p:sldId id="266" r:id="rId17"/>
    <p:sldId id="267" r:id="rId18"/>
    <p:sldId id="299" r:id="rId19"/>
    <p:sldId id="268" r:id="rId20"/>
    <p:sldId id="300" r:id="rId21"/>
    <p:sldId id="269" r:id="rId22"/>
    <p:sldId id="301" r:id="rId23"/>
    <p:sldId id="270" r:id="rId24"/>
    <p:sldId id="302" r:id="rId25"/>
    <p:sldId id="271" r:id="rId26"/>
    <p:sldId id="303" r:id="rId27"/>
    <p:sldId id="272" r:id="rId28"/>
    <p:sldId id="304" r:id="rId29"/>
    <p:sldId id="273" r:id="rId30"/>
    <p:sldId id="274" r:id="rId31"/>
    <p:sldId id="305" r:id="rId32"/>
    <p:sldId id="275" r:id="rId33"/>
    <p:sldId id="306" r:id="rId34"/>
    <p:sldId id="276" r:id="rId35"/>
    <p:sldId id="277" r:id="rId36"/>
    <p:sldId id="278" r:id="rId37"/>
    <p:sldId id="307" r:id="rId38"/>
    <p:sldId id="279" r:id="rId39"/>
    <p:sldId id="308" r:id="rId40"/>
    <p:sldId id="280" r:id="rId41"/>
    <p:sldId id="309" r:id="rId42"/>
    <p:sldId id="281" r:id="rId43"/>
    <p:sldId id="310" r:id="rId44"/>
    <p:sldId id="282" r:id="rId45"/>
    <p:sldId id="311" r:id="rId46"/>
    <p:sldId id="283" r:id="rId47"/>
    <p:sldId id="312" r:id="rId48"/>
    <p:sldId id="284" r:id="rId49"/>
    <p:sldId id="313" r:id="rId50"/>
    <p:sldId id="285" r:id="rId51"/>
    <p:sldId id="286" r:id="rId52"/>
    <p:sldId id="314" r:id="rId53"/>
    <p:sldId id="287" r:id="rId54"/>
    <p:sldId id="315" r:id="rId55"/>
    <p:sldId id="288" r:id="rId56"/>
    <p:sldId id="316" r:id="rId57"/>
    <p:sldId id="289" r:id="rId58"/>
    <p:sldId id="317" r:id="rId59"/>
    <p:sldId id="290" r:id="rId60"/>
    <p:sldId id="318" r:id="rId61"/>
    <p:sldId id="291" r:id="rId62"/>
    <p:sldId id="320" r:id="rId63"/>
    <p:sldId id="319" r:id="rId64"/>
    <p:sldId id="292" r:id="rId65"/>
    <p:sldId id="321" r:id="rId66"/>
    <p:sldId id="322" r:id="rId67"/>
  </p:sldIdLst>
  <p:sldSz cx="9144000" cy="6858000" type="screen4x3"/>
  <p:notesSz cx="7102475" cy="93884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6A05A176-449E-47D6-A93C-8C10A88CFCB1}" type="datetimeFigureOut">
              <a:rPr lang="en-US" smtClean="0"/>
              <a:pPr/>
              <a:t>7/4/2022</a:t>
            </a:fld>
            <a:endParaRPr lang="en-US"/>
          </a:p>
        </p:txBody>
      </p:sp>
      <p:sp>
        <p:nvSpPr>
          <p:cNvPr id="4" name="عنصر نائب للتذييل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7BDD7EC6-D195-4C41-AEEB-0300316CF5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374B4AB9-5D66-4608-A287-517E547B767C}" type="datetimeFigureOut">
              <a:rPr lang="ar-SA" smtClean="0"/>
              <a:pPr/>
              <a:t>05/12/1443</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392A504F-EF0E-47D1-A1EB-78C78F2A41E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92A504F-EF0E-47D1-A1EB-78C78F2A41E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374B4AB9-5D66-4608-A287-517E547B767C}" type="datetimeFigureOut">
              <a:rPr lang="ar-SA" smtClean="0"/>
              <a:pPr/>
              <a:t>05/12/1443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374B4AB9-5D66-4608-A287-517E547B767C}" type="datetimeFigureOut">
              <a:rPr lang="ar-SA" smtClean="0"/>
              <a:pPr/>
              <a:t>05/12/1443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92A504F-EF0E-47D1-A1EB-78C78F2A41E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374B4AB9-5D66-4608-A287-517E547B767C}" type="datetimeFigureOut">
              <a:rPr lang="ar-SA" smtClean="0"/>
              <a:pPr/>
              <a:t>05/12/1443</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392A504F-EF0E-47D1-A1EB-78C78F2A41E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4B4AB9-5D66-4608-A287-517E547B767C}" type="datetimeFigureOut">
              <a:rPr lang="ar-SA" smtClean="0"/>
              <a:pPr/>
              <a:t>05/12/1443</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2A504F-EF0E-47D1-A1EB-78C78F2A41E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ar.wikipedia.org/wiki/%D8%A7%D9%84%D8%AA%D8%B1%D8%A8%D8%A9" TargetMode="External"/><Relationship Id="rId7" Type="http://schemas.openxmlformats.org/officeDocument/2006/relationships/hyperlink" Target="http://ar.wikipedia.org/wiki/%D8%AE%D9%84%D9%8A%D8%A9" TargetMode="External"/><Relationship Id="rId2" Type="http://schemas.openxmlformats.org/officeDocument/2006/relationships/hyperlink" Target="http://ar.wikipedia.org/wiki/%D8%A7%D9%84%D9%85%D8%A7%D8%A1" TargetMode="External"/><Relationship Id="rId1" Type="http://schemas.openxmlformats.org/officeDocument/2006/relationships/slideLayout" Target="../slideLayouts/slideLayout2.xml"/><Relationship Id="rId6" Type="http://schemas.openxmlformats.org/officeDocument/2006/relationships/hyperlink" Target="http://ar.wikipedia.org/wiki/%D8%A7%D9%84%D9%86%D8%A8%D8%A7%D8%AA%D8%A7%D8%AA" TargetMode="External"/><Relationship Id="rId5" Type="http://schemas.openxmlformats.org/officeDocument/2006/relationships/hyperlink" Target="http://ar.wikipedia.org/wiki/%D8%B3%D8%A7%D9%82_(%D9%86%D8%A8%D8%A7%D8%AA)" TargetMode="External"/><Relationship Id="rId4" Type="http://schemas.openxmlformats.org/officeDocument/2006/relationships/hyperlink" Target="http://ar.wikipedia.org/wiki/%D8%A7%D9%84%D8%A3%D9%85%D9%84%D8%A7%D8%AD"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v.wikipedia.org/wiki/Geologisk_period"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229600" cy="6126162"/>
          </a:xfrm>
        </p:spPr>
        <p:txBody>
          <a:bodyPr>
            <a:normAutofit/>
          </a:bodyPr>
          <a:lstStyle/>
          <a:p>
            <a:pPr algn="ctr"/>
            <a:r>
              <a:rPr lang="ar-SA" dirty="0" smtClean="0"/>
              <a:t>كلية الزراعة </a:t>
            </a:r>
            <a:r>
              <a:rPr lang="ar-SA" dirty="0" err="1" smtClean="0"/>
              <a:t>والأهوار</a:t>
            </a:r>
            <a:r>
              <a:rPr lang="ar-SA" dirty="0" smtClean="0"/>
              <a:t/>
            </a:r>
            <a:br>
              <a:rPr lang="ar-SA" dirty="0" smtClean="0"/>
            </a:br>
            <a:r>
              <a:rPr lang="ar-SA" dirty="0" smtClean="0"/>
              <a:t>قسم المحاصيل الحقلية</a:t>
            </a:r>
            <a:br>
              <a:rPr lang="ar-SA" dirty="0" smtClean="0"/>
            </a:br>
            <a:r>
              <a:rPr lang="ar-SA" dirty="0" smtClean="0"/>
              <a:t/>
            </a:r>
            <a:br>
              <a:rPr lang="ar-SA" dirty="0" smtClean="0"/>
            </a:br>
            <a:r>
              <a:rPr lang="ar-SA" dirty="0" smtClean="0"/>
              <a:t>نبات عام</a:t>
            </a:r>
            <a:br>
              <a:rPr lang="ar-SA" dirty="0" smtClean="0"/>
            </a:br>
            <a:r>
              <a:rPr lang="ar-SA" dirty="0" smtClean="0"/>
              <a:t>(الجزء النظري)</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49112"/>
          </a:xfrm>
        </p:spPr>
        <p:txBody>
          <a:bodyPr>
            <a:noAutofit/>
          </a:bodyPr>
          <a:lstStyle/>
          <a:p>
            <a:pPr algn="r"/>
            <a:r>
              <a:rPr lang="en-US" sz="1800" b="1" dirty="0" smtClean="0"/>
              <a:t/>
            </a:r>
            <a:br>
              <a:rPr lang="en-US" sz="1800" b="1" dirty="0" smtClean="0"/>
            </a:br>
            <a:r>
              <a:rPr lang="en-US" sz="1800" b="1" dirty="0"/>
              <a:t/>
            </a:r>
            <a:br>
              <a:rPr lang="en-US" sz="1800" b="1" dirty="0"/>
            </a:br>
            <a:r>
              <a:rPr lang="ar-SY" sz="2400" b="1" dirty="0">
                <a:solidFill>
                  <a:srgbClr val="FF0000"/>
                </a:solidFill>
                <a:effectLst/>
              </a:rPr>
              <a:t>أهمية النبات:</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 مصدر غذائي لا يمكن الاستغناء عنه للإنسان والحيوان على حد سواء.</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 مهنة ومصدر للدخل.</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 مصدر هام للصناعة, حيث تقوم علية نهضة الصناعات المختلفة مثل صناعة الأخشاب والورق والزيوت والأنسجة.</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 مصدر متجدد للأوكسجين الذي يتنفسه الإنسان حيث يقوم بتحويل ثاني اوكسيد الكاربون إلى أوكسجين.</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النباتات تحافظ على التنوع البيولوجي في البيئة, فالغطاء الأخضر يحمي الأرض من التصحر ومن انجراف التربة.</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مصدر رئيسي للطاقة منذ القدم.وهو مناهم مصادر البناء حيث تبنى من أخشابها البيوت.</a:t>
            </a:r>
            <a:r>
              <a:rPr lang="en-US" sz="2400" dirty="0">
                <a:solidFill>
                  <a:srgbClr val="FF0000"/>
                </a:solidFill>
                <a:effectLst/>
              </a:rPr>
              <a:t/>
            </a:r>
            <a:br>
              <a:rPr lang="en-US" sz="2400" dirty="0">
                <a:solidFill>
                  <a:srgbClr val="FF0000"/>
                </a:solidFill>
                <a:effectLst/>
              </a:rPr>
            </a:br>
            <a:r>
              <a:rPr lang="ar-SY" sz="2400" dirty="0">
                <a:solidFill>
                  <a:srgbClr val="FF0000"/>
                </a:solidFill>
                <a:effectLst/>
              </a:rPr>
              <a:t>النباتات مصادر للجمال والطبيعة حيث تبعدنا عن التلوث البصري وكل مايأذي حواسنا. </a:t>
            </a:r>
            <a:r>
              <a:rPr lang="en-US" sz="2400" dirty="0">
                <a:solidFill>
                  <a:srgbClr val="FF0000"/>
                </a:solidFill>
                <a:effectLst/>
              </a:rPr>
              <a:t/>
            </a:r>
            <a:br>
              <a:rPr lang="en-US" sz="2400" dirty="0">
                <a:solidFill>
                  <a:srgbClr val="FF0000"/>
                </a:solidFill>
                <a:effectLst/>
              </a:rPr>
            </a:br>
            <a:r>
              <a:rPr lang="en-US" sz="1800" dirty="0">
                <a:effectLst/>
              </a:rPr>
              <a:t/>
            </a:r>
            <a:br>
              <a:rPr lang="en-US" sz="1800" dirty="0">
                <a:effectLst/>
              </a:rPr>
            </a:br>
            <a:r>
              <a:rPr lang="en-US" sz="3200" dirty="0"/>
              <a:t/>
            </a:r>
            <a:br>
              <a:rPr lang="en-US" sz="3200" dirty="0"/>
            </a:br>
            <a:endParaRPr lang="ar-SA"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5778691"/>
          </a:xfrm>
        </p:spPr>
        <p:txBody>
          <a:bodyPr>
            <a:normAutofit fontScale="92500" lnSpcReduction="10000"/>
          </a:bodyPr>
          <a:lstStyle/>
          <a:p>
            <a:pPr algn="just" rtl="1"/>
            <a:r>
              <a:rPr lang="ar-SY" b="1" dirty="0" smtClean="0">
                <a:solidFill>
                  <a:srgbClr val="0070C0"/>
                </a:solidFill>
              </a:rPr>
              <a:t>خصائص النبات</a:t>
            </a:r>
            <a:endParaRPr lang="ar-SA" b="1" dirty="0" smtClean="0">
              <a:solidFill>
                <a:srgbClr val="FF0000"/>
              </a:solidFill>
            </a:endParaRPr>
          </a:p>
          <a:p>
            <a:pPr algn="just" rtl="1"/>
            <a:r>
              <a:rPr lang="ar-SA" b="1" dirty="0" smtClean="0">
                <a:solidFill>
                  <a:srgbClr val="FF0000"/>
                </a:solidFill>
              </a:rPr>
              <a:t> </a:t>
            </a:r>
            <a:r>
              <a:rPr lang="en-US" b="1" dirty="0" smtClean="0">
                <a:solidFill>
                  <a:srgbClr val="FF0000"/>
                </a:solidFill>
              </a:rPr>
              <a:t/>
            </a:r>
            <a:br>
              <a:rPr lang="en-US" b="1" dirty="0" smtClean="0">
                <a:solidFill>
                  <a:srgbClr val="FF0000"/>
                </a:solidFill>
              </a:rPr>
            </a:br>
            <a:r>
              <a:rPr lang="ar-SY" b="1" dirty="0" smtClean="0">
                <a:solidFill>
                  <a:srgbClr val="FF0000"/>
                </a:solidFill>
              </a:rPr>
              <a:t>النباتات والحيوانات كائنات حيه بغض النظر عن حجمها فهي تتكون من وحدات أساسية تدعى خلايا </a:t>
            </a:r>
            <a:r>
              <a:rPr lang="en-US" b="1" dirty="0" smtClean="0">
                <a:solidFill>
                  <a:srgbClr val="FF0000"/>
                </a:solidFill>
              </a:rPr>
              <a:t>Cells</a:t>
            </a:r>
            <a:r>
              <a:rPr lang="ar-SY" b="1" dirty="0" smtClean="0">
                <a:solidFill>
                  <a:srgbClr val="FF0000"/>
                </a:solidFill>
              </a:rPr>
              <a:t>, كل خليه منها تستطيع أن تنجز الأفعال الحيوية للكائن الحي. هذه العمليات تتضمن تركيب الجزيئات العضوية وتحويل الطاقة والنمو والتكاثر. إضافة إلى أن النباتات وكما في كل المواد الحية تستطيع التكيف والتغير بما </a:t>
            </a:r>
            <a:r>
              <a:rPr lang="ar-SY" b="1" dirty="0" err="1" smtClean="0">
                <a:solidFill>
                  <a:srgbClr val="FF0000"/>
                </a:solidFill>
              </a:rPr>
              <a:t>يلائم</a:t>
            </a:r>
            <a:r>
              <a:rPr lang="ar-SY" b="1" dirty="0" smtClean="0">
                <a:solidFill>
                  <a:srgbClr val="FF0000"/>
                </a:solidFill>
              </a:rPr>
              <a:t> البيئة التي يعيش فيها من خلال عمليات الانتخاب الطبيعي </a:t>
            </a:r>
            <a:r>
              <a:rPr lang="en-US" b="1" dirty="0" smtClean="0">
                <a:solidFill>
                  <a:srgbClr val="FF0000"/>
                </a:solidFill>
              </a:rPr>
              <a:t>Natural Selection</a:t>
            </a:r>
            <a:r>
              <a:rPr lang="ar-SY" b="1" dirty="0" smtClean="0">
                <a:solidFill>
                  <a:srgbClr val="FF0000"/>
                </a:solidFill>
              </a:rPr>
              <a:t> حيث أنها أساس التطور إلى شكل جديد من الحياة. وتمتاز النباتات باحتوائها على أهم صفة وهي وجود </a:t>
            </a:r>
            <a:r>
              <a:rPr lang="ar-SY" b="1" dirty="0" err="1" smtClean="0">
                <a:solidFill>
                  <a:srgbClr val="FF0000"/>
                </a:solidFill>
              </a:rPr>
              <a:t>البلاستيدات</a:t>
            </a:r>
            <a:r>
              <a:rPr lang="ar-SY" b="1" dirty="0" smtClean="0">
                <a:solidFill>
                  <a:srgbClr val="FF0000"/>
                </a:solidFill>
              </a:rPr>
              <a:t> الخضراء والقيام بعملية التمثيل الضوئي.</a:t>
            </a:r>
            <a:r>
              <a:rPr lang="en-US" b="1" dirty="0" smtClean="0">
                <a:solidFill>
                  <a:srgbClr val="FF0000"/>
                </a:solidFill>
              </a:rPr>
              <a:t/>
            </a:r>
            <a:br>
              <a:rPr lang="en-US" b="1" dirty="0" smtClean="0">
                <a:solidFill>
                  <a:srgbClr val="FF0000"/>
                </a:solidFill>
              </a:rPr>
            </a:br>
            <a:r>
              <a:rPr lang="ar-SY" b="1" dirty="0" smtClean="0">
                <a:solidFill>
                  <a:srgbClr val="FF0000"/>
                </a:solidFill>
              </a:rPr>
              <a:t>وضعت الكائنات الحية في مملكتين المملكة النباتية </a:t>
            </a:r>
            <a:r>
              <a:rPr lang="en-US" b="1" dirty="0" smtClean="0">
                <a:solidFill>
                  <a:srgbClr val="FF0000"/>
                </a:solidFill>
              </a:rPr>
              <a:t>Plant kingdom</a:t>
            </a:r>
            <a:r>
              <a:rPr lang="ar-SY" b="1" dirty="0" smtClean="0">
                <a:solidFill>
                  <a:srgbClr val="FF0000"/>
                </a:solidFill>
              </a:rPr>
              <a:t> و المملكة الحيوانية </a:t>
            </a:r>
            <a:r>
              <a:rPr lang="en-US" b="1" dirty="0" smtClean="0">
                <a:solidFill>
                  <a:srgbClr val="FF0000"/>
                </a:solidFill>
              </a:rPr>
              <a:t>Animal kingdom </a:t>
            </a:r>
            <a:r>
              <a:rPr lang="ar-SY" b="1" dirty="0" smtClean="0">
                <a:solidFill>
                  <a:srgbClr val="FF0000"/>
                </a:solidFill>
              </a:rPr>
              <a:t>أن الفصل بين النبات والحيوان كان على أساس 1- وجود الكلوروفيل (النباتات ذات لون اخضر) 2- الحركة ( الحيوانات تتحرك, أما النباتات ثابتة غير متحركة) 3- الجدار </a:t>
            </a:r>
            <a:r>
              <a:rPr lang="ar-SY" b="1" dirty="0" err="1" smtClean="0">
                <a:solidFill>
                  <a:srgbClr val="FF0000"/>
                </a:solidFill>
              </a:rPr>
              <a:t>السليلوزي</a:t>
            </a:r>
            <a:r>
              <a:rPr lang="ar-SY" b="1" dirty="0" smtClean="0">
                <a:solidFill>
                  <a:srgbClr val="FF0000"/>
                </a:solidFill>
              </a:rPr>
              <a:t> (النباتات لها جدار </a:t>
            </a:r>
            <a:r>
              <a:rPr lang="ar-SY" b="1" dirty="0" err="1" smtClean="0">
                <a:solidFill>
                  <a:srgbClr val="FF0000"/>
                </a:solidFill>
              </a:rPr>
              <a:t>سليلوزي</a:t>
            </a:r>
            <a:r>
              <a:rPr lang="ar-SY" b="1" dirty="0" smtClean="0">
                <a:solidFill>
                  <a:srgbClr val="FF0000"/>
                </a:solidFill>
              </a:rPr>
              <a:t> أما الحيوانات فاقدة لهذا الجدار).</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019799"/>
          </a:xfrm>
        </p:spPr>
        <p:txBody>
          <a:bodyPr>
            <a:normAutofit fontScale="55000" lnSpcReduction="20000"/>
          </a:bodyPr>
          <a:lstStyle/>
          <a:p>
            <a:pPr algn="r" rtl="1"/>
            <a:r>
              <a:rPr lang="ar-SY" sz="4800" b="1" dirty="0" smtClean="0">
                <a:solidFill>
                  <a:srgbClr val="0070C0"/>
                </a:solidFill>
              </a:rPr>
              <a:t>أنواع النباتات:</a:t>
            </a:r>
            <a:endParaRPr lang="en-US" sz="4800" b="1" dirty="0" smtClean="0">
              <a:solidFill>
                <a:srgbClr val="0070C0"/>
              </a:solidFill>
            </a:endParaRPr>
          </a:p>
          <a:p>
            <a:pPr marL="82296" indent="0" algn="just" rtl="1">
              <a:buNone/>
            </a:pPr>
            <a:r>
              <a:rPr lang="ar-SY" sz="4800" b="1" dirty="0" smtClean="0">
                <a:solidFill>
                  <a:srgbClr val="FF0000"/>
                </a:solidFill>
              </a:rPr>
              <a:t>تصنف النباتات حسب طرق تغذيتها إلى نوعين:</a:t>
            </a:r>
            <a:endParaRPr lang="en-US" sz="4800" b="1" dirty="0" smtClean="0">
              <a:solidFill>
                <a:srgbClr val="FF0000"/>
              </a:solidFill>
            </a:endParaRPr>
          </a:p>
          <a:p>
            <a:pPr lvl="0" algn="just" rtl="1"/>
            <a:r>
              <a:rPr lang="ar-SY" sz="4800" b="1" dirty="0" smtClean="0">
                <a:solidFill>
                  <a:srgbClr val="FF0000"/>
                </a:solidFill>
              </a:rPr>
              <a:t>نباتات ذاتية التغذية </a:t>
            </a:r>
            <a:r>
              <a:rPr lang="en-US" sz="4800" b="1" dirty="0" smtClean="0">
                <a:solidFill>
                  <a:srgbClr val="FF0000"/>
                </a:solidFill>
              </a:rPr>
              <a:t>Autotrophic Plants </a:t>
            </a:r>
            <a:r>
              <a:rPr lang="ar-SY" sz="4800" b="1" dirty="0" smtClean="0">
                <a:solidFill>
                  <a:srgbClr val="FF0000"/>
                </a:solidFill>
              </a:rPr>
              <a:t>: وتضم كافة النباتات الخضراء وجميع النباتات التي تستطيع بناء الخلية وتكوينها, وهذا النوع ذاتي التغذية من النباتات ينقسم بدوره إلى نوعين:</a:t>
            </a:r>
            <a:endParaRPr lang="en-US" sz="4800" b="1" dirty="0" smtClean="0">
              <a:solidFill>
                <a:srgbClr val="FF0000"/>
              </a:solidFill>
            </a:endParaRPr>
          </a:p>
          <a:p>
            <a:pPr lvl="0" algn="just" rtl="1"/>
            <a:r>
              <a:rPr lang="ar-SY" sz="4800" b="1" dirty="0" smtClean="0">
                <a:solidFill>
                  <a:srgbClr val="FF0000"/>
                </a:solidFill>
              </a:rPr>
              <a:t>نباتات ذاتية التغذية خضراء والتي تقوم بعملية التركيب الضوئي وتحتوي على الكلوروفيل.</a:t>
            </a:r>
            <a:endParaRPr lang="en-US" sz="4800" b="1" dirty="0" smtClean="0">
              <a:solidFill>
                <a:srgbClr val="FF0000"/>
              </a:solidFill>
            </a:endParaRPr>
          </a:p>
          <a:p>
            <a:pPr lvl="0" algn="just" rtl="1"/>
            <a:r>
              <a:rPr lang="ar-SY" sz="4800" b="1" dirty="0" smtClean="0">
                <a:solidFill>
                  <a:srgbClr val="FF0000"/>
                </a:solidFill>
              </a:rPr>
              <a:t>نباتات ذاتية التغذية </a:t>
            </a:r>
            <a:r>
              <a:rPr lang="ar-SY" sz="4800" b="1" dirty="0" err="1" smtClean="0">
                <a:solidFill>
                  <a:srgbClr val="FF0000"/>
                </a:solidFill>
              </a:rPr>
              <a:t>لاتحتوي</a:t>
            </a:r>
            <a:r>
              <a:rPr lang="ar-SY" sz="4800" b="1" dirty="0" smtClean="0">
                <a:solidFill>
                  <a:srgbClr val="FF0000"/>
                </a:solidFill>
              </a:rPr>
              <a:t> على كلوروفيل, حيث تعتمد هذه النباتات في تصنيع غذائها على تفاعلات الأكسدة تطلق فيها طاقة </a:t>
            </a:r>
            <a:r>
              <a:rPr lang="ar-SY" sz="4800" b="1" dirty="0" err="1" smtClean="0">
                <a:solidFill>
                  <a:srgbClr val="FF0000"/>
                </a:solidFill>
              </a:rPr>
              <a:t>كيمياوية</a:t>
            </a:r>
            <a:r>
              <a:rPr lang="ar-SY" sz="4800" b="1" dirty="0" smtClean="0">
                <a:solidFill>
                  <a:srgbClr val="FF0000"/>
                </a:solidFill>
              </a:rPr>
              <a:t> تقابل الطاقة الشمسية في النباتات الخضراء.</a:t>
            </a:r>
            <a:endParaRPr lang="en-US" sz="4800" b="1" dirty="0" smtClean="0">
              <a:solidFill>
                <a:srgbClr val="FF0000"/>
              </a:solidFill>
            </a:endParaRPr>
          </a:p>
          <a:p>
            <a:pPr lvl="0" algn="just" rtl="1"/>
            <a:r>
              <a:rPr lang="ar-SY" sz="4800" b="1" dirty="0" smtClean="0">
                <a:solidFill>
                  <a:srgbClr val="FF0000"/>
                </a:solidFill>
              </a:rPr>
              <a:t>نباتات غير ذاتية التغذية </a:t>
            </a:r>
            <a:r>
              <a:rPr lang="en-US" sz="4800" b="1" dirty="0" smtClean="0">
                <a:solidFill>
                  <a:srgbClr val="FF0000"/>
                </a:solidFill>
              </a:rPr>
              <a:t>Heterotrophic Plants</a:t>
            </a:r>
            <a:r>
              <a:rPr lang="ar-SY" sz="4800" b="1" dirty="0" smtClean="0">
                <a:solidFill>
                  <a:srgbClr val="FF0000"/>
                </a:solidFill>
              </a:rPr>
              <a:t>: وهي النباتات التي </a:t>
            </a:r>
            <a:r>
              <a:rPr lang="ar-SY" sz="4800" b="1" dirty="0" err="1" smtClean="0">
                <a:solidFill>
                  <a:srgbClr val="FF0000"/>
                </a:solidFill>
              </a:rPr>
              <a:t>لاتحتوي</a:t>
            </a:r>
            <a:r>
              <a:rPr lang="ar-SY" sz="4800" b="1" dirty="0" smtClean="0">
                <a:solidFill>
                  <a:srgbClr val="FF0000"/>
                </a:solidFill>
              </a:rPr>
              <a:t> على كلوروفيل حيث تقوم بالحصول على غذائها من المواد العضوية المصنعة من نباتات أخرى مثل الحيوان كما الحال مع النباتات الطفيلية التي تستمد غذائها من بقايا الكائنات النباتية والحيوانية الميتة حيث تقوم هذه الكائنات بتفكيك وتحليل البقايا النباتية والحيوانية وتحلل المواد العضوية.</a:t>
            </a:r>
            <a:endParaRPr lang="en-US" sz="48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019799"/>
          </a:xfrm>
        </p:spPr>
        <p:txBody>
          <a:bodyPr>
            <a:normAutofit/>
          </a:bodyPr>
          <a:lstStyle/>
          <a:p>
            <a:pPr algn="r" rtl="1"/>
            <a:r>
              <a:rPr lang="ar-SY" sz="2400" b="1" dirty="0">
                <a:solidFill>
                  <a:srgbClr val="FF0000"/>
                </a:solidFill>
              </a:rPr>
              <a:t>المحاضرة الثالثة (مجاميع الكائنات الحية):</a:t>
            </a:r>
            <a:endParaRPr lang="en-US" sz="2400" dirty="0">
              <a:solidFill>
                <a:srgbClr val="FF0000"/>
              </a:solidFill>
            </a:endParaRPr>
          </a:p>
          <a:p>
            <a:pPr marL="82296" lvl="0" indent="0" algn="r" rtl="1">
              <a:buNone/>
            </a:pPr>
            <a:r>
              <a:rPr lang="ar-SY" sz="2400" dirty="0">
                <a:solidFill>
                  <a:srgbClr val="FF0000"/>
                </a:solidFill>
              </a:rPr>
              <a:t>قسمت الكائنات الحية إلى 5 مجاميع تلبي جميع متطلبات وصفات الكائنات الحية, وهذه الممالك هي:</a:t>
            </a:r>
            <a:endParaRPr lang="en-US" sz="2400" dirty="0">
              <a:solidFill>
                <a:srgbClr val="FF0000"/>
              </a:solidFill>
            </a:endParaRPr>
          </a:p>
          <a:p>
            <a:pPr marL="82296" indent="0" algn="r" rtl="1">
              <a:buNone/>
            </a:pPr>
            <a:r>
              <a:rPr lang="ar-SY" sz="2400" dirty="0">
                <a:solidFill>
                  <a:srgbClr val="FF0000"/>
                </a:solidFill>
              </a:rPr>
              <a:t>1- </a:t>
            </a:r>
            <a:r>
              <a:rPr lang="ar-SY" sz="2400" b="1" dirty="0">
                <a:solidFill>
                  <a:srgbClr val="FF0000"/>
                </a:solidFill>
              </a:rPr>
              <a:t>مملكة البكتريا</a:t>
            </a:r>
            <a:r>
              <a:rPr lang="en-US" sz="2400" dirty="0">
                <a:solidFill>
                  <a:srgbClr val="FF0000"/>
                </a:solidFill>
              </a:rPr>
              <a:t>Kingdom of </a:t>
            </a:r>
            <a:r>
              <a:rPr lang="en-US" sz="2400" dirty="0" smtClean="0">
                <a:solidFill>
                  <a:srgbClr val="FF0000"/>
                </a:solidFill>
              </a:rPr>
              <a:t>Bacteriology</a:t>
            </a:r>
            <a:r>
              <a:rPr lang="ar-SY" sz="2400" dirty="0" smtClean="0">
                <a:solidFill>
                  <a:srgbClr val="FF0000"/>
                </a:solidFill>
              </a:rPr>
              <a:t>:</a:t>
            </a:r>
            <a:r>
              <a:rPr lang="ar-SA" sz="2400" dirty="0" smtClean="0">
                <a:solidFill>
                  <a:srgbClr val="FF0000"/>
                </a:solidFill>
              </a:rPr>
              <a:t> تشكل </a:t>
            </a:r>
            <a:r>
              <a:rPr lang="ar-SA" sz="2400" dirty="0">
                <a:solidFill>
                  <a:srgbClr val="FF0000"/>
                </a:solidFill>
              </a:rPr>
              <a:t>البكتريا اكبر مجموعة من مجاميع الكائنات البدائية النواة, </a:t>
            </a:r>
            <a:r>
              <a:rPr lang="ar-SY" sz="2400" dirty="0">
                <a:solidFill>
                  <a:srgbClr val="FF0000"/>
                </a:solidFill>
              </a:rPr>
              <a:t>حيث لاتوجد نواة حقيقية, ولها كرموسوم واحد حلقي, والتكاثر فيها لاجنسي بالانشطار, ومثالها البكتريا والسيانوبكتريا.</a:t>
            </a:r>
            <a:r>
              <a:rPr lang="ar-SA" sz="2400" dirty="0">
                <a:solidFill>
                  <a:srgbClr val="FF0000"/>
                </a:solidFill>
              </a:rPr>
              <a:t>إذ تحتوي على عدد من العضيات الخلوية الفريدة وتتميز بسهولة نموها في البيئات السائلة والصلبة وتبدأ خلاياها بالانقسام في مثل هذه البيئات بفترة لا تتجاوز 60 دقيقة ثم تختزل الزمن إلى حوالي 20 دقيقة فيما لو أضيف الأحماض الامينية إلى بيئاتها الغذائية.</a:t>
            </a:r>
            <a:endParaRPr lang="en-US" sz="2400" dirty="0">
              <a:solidFill>
                <a:srgbClr val="FF0000"/>
              </a:solidFill>
            </a:endParaRPr>
          </a:p>
          <a:p>
            <a:pPr marL="82296" indent="0" algn="r" rtl="1">
              <a:buNone/>
            </a:pPr>
            <a:r>
              <a:rPr lang="ar-SA" sz="2400" dirty="0">
                <a:solidFill>
                  <a:srgbClr val="FF0000"/>
                </a:solidFill>
              </a:rPr>
              <a:t>2- </a:t>
            </a:r>
            <a:r>
              <a:rPr lang="ar-SA" sz="2400" b="1" dirty="0">
                <a:solidFill>
                  <a:srgbClr val="FF0000"/>
                </a:solidFill>
              </a:rPr>
              <a:t>مملكة </a:t>
            </a:r>
            <a:r>
              <a:rPr lang="ar-SA" sz="2400" b="1" dirty="0" smtClean="0">
                <a:solidFill>
                  <a:srgbClr val="FF0000"/>
                </a:solidFill>
              </a:rPr>
              <a:t>الفطريات </a:t>
            </a:r>
            <a:r>
              <a:rPr lang="en-US" sz="2400" dirty="0" smtClean="0">
                <a:solidFill>
                  <a:srgbClr val="FF0000"/>
                </a:solidFill>
              </a:rPr>
              <a:t>Kingdom </a:t>
            </a:r>
            <a:r>
              <a:rPr lang="en-US" sz="2400" dirty="0">
                <a:solidFill>
                  <a:srgbClr val="FF0000"/>
                </a:solidFill>
              </a:rPr>
              <a:t>of Fungi</a:t>
            </a:r>
            <a:r>
              <a:rPr lang="ar-SY" sz="2400" dirty="0" smtClean="0">
                <a:solidFill>
                  <a:srgbClr val="FF0000"/>
                </a:solidFill>
              </a:rPr>
              <a:t>:</a:t>
            </a:r>
            <a:r>
              <a:rPr lang="ar-SA" sz="2400" dirty="0" smtClean="0">
                <a:solidFill>
                  <a:srgbClr val="FF0000"/>
                </a:solidFill>
              </a:rPr>
              <a:t> </a:t>
            </a:r>
            <a:r>
              <a:rPr lang="ar-SA" sz="2400" dirty="0">
                <a:solidFill>
                  <a:srgbClr val="FF0000"/>
                </a:solidFill>
              </a:rPr>
              <a:t>تضم هذه المملكة كائنات حقيقية النواة وعديدة الخلايا وتتكون أجسام معظمها من تراكيب خيطية تدعى هيفات ، وكانت الفطريات سابقا تصنف ضمن المملكة النباتية ونظراً  لوجود الكثير من الاختلافات بينهما  فقد وضعت كل منهما في مملكة منفصلة, حيث تضم جميع أنواع الفطريات التي لها جدار خلوي وفاقدة للكلوروفيل.</a:t>
            </a:r>
            <a:endParaRPr lang="en-US" sz="2400" dirty="0">
              <a:solidFill>
                <a:srgbClr val="FF0000"/>
              </a:solidFill>
            </a:endParaRPr>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019799"/>
          </a:xfrm>
        </p:spPr>
        <p:txBody>
          <a:bodyPr>
            <a:normAutofit fontScale="55000" lnSpcReduction="20000"/>
          </a:bodyPr>
          <a:lstStyle/>
          <a:p>
            <a:pPr lvl="0" algn="just" rtl="1"/>
            <a:r>
              <a:rPr lang="ar-SA" sz="4800" b="1" dirty="0">
                <a:solidFill>
                  <a:srgbClr val="FF0000"/>
                </a:solidFill>
              </a:rPr>
              <a:t>مملكة الاشنات</a:t>
            </a:r>
            <a:r>
              <a:rPr lang="en-US" sz="4800" b="1" dirty="0">
                <a:solidFill>
                  <a:srgbClr val="FF0000"/>
                </a:solidFill>
              </a:rPr>
              <a:t>Kingdom of </a:t>
            </a:r>
            <a:r>
              <a:rPr lang="en-US" sz="4800" b="1" dirty="0" smtClean="0">
                <a:solidFill>
                  <a:srgbClr val="FF0000"/>
                </a:solidFill>
              </a:rPr>
              <a:t>Lichens</a:t>
            </a:r>
            <a:r>
              <a:rPr lang="ar-SA" sz="4800" b="1" dirty="0" smtClean="0">
                <a:solidFill>
                  <a:srgbClr val="FF0000"/>
                </a:solidFill>
              </a:rPr>
              <a:t> </a:t>
            </a:r>
            <a:r>
              <a:rPr lang="ar-SY" sz="4800" b="1" dirty="0" smtClean="0">
                <a:solidFill>
                  <a:srgbClr val="FF0000"/>
                </a:solidFill>
              </a:rPr>
              <a:t>:</a:t>
            </a:r>
            <a:endParaRPr lang="ar-SA" sz="4800" b="1" dirty="0" smtClean="0">
              <a:solidFill>
                <a:srgbClr val="FF0000"/>
              </a:solidFill>
            </a:endParaRPr>
          </a:p>
          <a:p>
            <a:pPr lvl="0" algn="just" rtl="1"/>
            <a:r>
              <a:rPr lang="ar-SY" sz="4800" b="1" dirty="0" smtClean="0">
                <a:solidFill>
                  <a:srgbClr val="FF0000"/>
                </a:solidFill>
              </a:rPr>
              <a:t> </a:t>
            </a:r>
            <a:r>
              <a:rPr lang="ar-SY" sz="4800" b="1" dirty="0">
                <a:solidFill>
                  <a:srgbClr val="FF0000"/>
                </a:solidFill>
              </a:rPr>
              <a:t>عبارة عن طحلب + فطر يعيشان معيشة تكافلية, حيث يقوم الطحلب بعملية البناء الضوئي ويقدم للفطر مركبات عضوية يتغذى عليها الفطر, أما الفطر فيقوم بتفتيت لصخور بواسطة أنزيمات وأحماض ويمتص الماء والأملاح ليقدمها للطحلب وبيئتها المناسبة الصخور وجذوع الأشجار في الغابات والصحاري والتربة العارية وقمم الجبال. أما أشكالها( اشنات قشرية ملتصقة </a:t>
            </a:r>
            <a:r>
              <a:rPr lang="ar-SY" sz="4800" b="1" dirty="0" smtClean="0">
                <a:solidFill>
                  <a:srgbClr val="FF0000"/>
                </a:solidFill>
              </a:rPr>
              <a:t>بالصخور–</a:t>
            </a:r>
            <a:r>
              <a:rPr lang="ar-SY" sz="4800" b="1" dirty="0" err="1" smtClean="0">
                <a:solidFill>
                  <a:srgbClr val="FF0000"/>
                </a:solidFill>
              </a:rPr>
              <a:t>اشنات</a:t>
            </a:r>
            <a:r>
              <a:rPr lang="ar-SY" sz="4800" b="1" dirty="0" smtClean="0">
                <a:solidFill>
                  <a:srgbClr val="FF0000"/>
                </a:solidFill>
              </a:rPr>
              <a:t> </a:t>
            </a:r>
            <a:r>
              <a:rPr lang="ar-SY" sz="4800" b="1" dirty="0">
                <a:solidFill>
                  <a:srgbClr val="FF0000"/>
                </a:solidFill>
              </a:rPr>
              <a:t>ورقية جسم ممتد على شكل ورقة – اشنات ثمرية جسم متفرع – اشنات خيطية – اشنات حرشفية).</a:t>
            </a:r>
            <a:endParaRPr lang="en-US" sz="4800" b="1" dirty="0">
              <a:solidFill>
                <a:srgbClr val="FF0000"/>
              </a:solidFill>
            </a:endParaRPr>
          </a:p>
          <a:p>
            <a:pPr lvl="0" algn="just" rtl="1"/>
            <a:r>
              <a:rPr lang="ar-SA" sz="4800" b="1" dirty="0">
                <a:solidFill>
                  <a:srgbClr val="FF0000"/>
                </a:solidFill>
              </a:rPr>
              <a:t> المملكة الحيوانية </a:t>
            </a:r>
            <a:r>
              <a:rPr lang="en-US" sz="4800" b="1" dirty="0">
                <a:solidFill>
                  <a:srgbClr val="FF0000"/>
                </a:solidFill>
              </a:rPr>
              <a:t>Kingdom of Animal</a:t>
            </a:r>
            <a:r>
              <a:rPr lang="ar-SY" sz="4800" b="1" dirty="0">
                <a:solidFill>
                  <a:srgbClr val="FF0000"/>
                </a:solidFill>
              </a:rPr>
              <a:t>: وضم جميع أنواع الحيوانات.</a:t>
            </a:r>
            <a:endParaRPr lang="en-US" sz="4800" b="1" dirty="0">
              <a:solidFill>
                <a:srgbClr val="FF0000"/>
              </a:solidFill>
            </a:endParaRPr>
          </a:p>
          <a:p>
            <a:pPr lvl="0" algn="just" rtl="1"/>
            <a:r>
              <a:rPr lang="ar-SA" sz="4800" b="1" dirty="0">
                <a:solidFill>
                  <a:srgbClr val="FF0000"/>
                </a:solidFill>
              </a:rPr>
              <a:t>المملكة النباتية </a:t>
            </a:r>
            <a:r>
              <a:rPr lang="en-US" sz="4800" b="1" dirty="0">
                <a:solidFill>
                  <a:srgbClr val="FF0000"/>
                </a:solidFill>
              </a:rPr>
              <a:t>Plant Kingdom</a:t>
            </a:r>
            <a:r>
              <a:rPr lang="ar-SY" sz="4800" b="1" dirty="0">
                <a:solidFill>
                  <a:srgbClr val="FF0000"/>
                </a:solidFill>
              </a:rPr>
              <a:t>: وجميعها لها بلاستيدات خضراء أو كلوروفيل وتضم : </a:t>
            </a:r>
            <a:endParaRPr lang="en-US" sz="4800" b="1" dirty="0">
              <a:solidFill>
                <a:srgbClr val="FF0000"/>
              </a:solidFill>
            </a:endParaRPr>
          </a:p>
          <a:p>
            <a:pPr lvl="0" algn="just" rtl="1"/>
            <a:r>
              <a:rPr lang="ar-SA" sz="4800" b="1" dirty="0">
                <a:solidFill>
                  <a:srgbClr val="FF0000"/>
                </a:solidFill>
              </a:rPr>
              <a:t>الثالوسيات: كالحزازيات والسرخسيات.</a:t>
            </a:r>
            <a:endParaRPr lang="en-US" sz="4800" b="1" dirty="0">
              <a:solidFill>
                <a:srgbClr val="FF0000"/>
              </a:solidFill>
            </a:endParaRPr>
          </a:p>
          <a:p>
            <a:pPr lvl="0" algn="just" rtl="1"/>
            <a:r>
              <a:rPr lang="ar-SA" sz="4800" b="1" dirty="0">
                <a:solidFill>
                  <a:srgbClr val="FF0000"/>
                </a:solidFill>
              </a:rPr>
              <a:t>المخروطيات أو عاريات البذور</a:t>
            </a:r>
            <a:r>
              <a:rPr lang="en-US" sz="4800" b="1" dirty="0">
                <a:solidFill>
                  <a:srgbClr val="FF0000"/>
                </a:solidFill>
              </a:rPr>
              <a:t>Gymnosperm</a:t>
            </a:r>
            <a:r>
              <a:rPr lang="ar-SA" sz="4800" b="1" dirty="0">
                <a:solidFill>
                  <a:srgbClr val="FF0000"/>
                </a:solidFill>
              </a:rPr>
              <a:t>.</a:t>
            </a:r>
            <a:endParaRPr lang="en-US" sz="4800" b="1" dirty="0">
              <a:solidFill>
                <a:srgbClr val="FF0000"/>
              </a:solidFill>
            </a:endParaRPr>
          </a:p>
          <a:p>
            <a:pPr marL="82296" indent="0" algn="just" rtl="1">
              <a:buNone/>
            </a:pPr>
            <a:r>
              <a:rPr lang="ar-SA" sz="4800" b="1" dirty="0" smtClean="0">
                <a:solidFill>
                  <a:srgbClr val="FF0000"/>
                </a:solidFill>
              </a:rPr>
              <a:t>ج-النباتات الزهرية </a:t>
            </a:r>
            <a:r>
              <a:rPr lang="en-US" sz="4800" b="1" dirty="0" err="1" smtClean="0">
                <a:solidFill>
                  <a:srgbClr val="FF0000"/>
                </a:solidFill>
              </a:rPr>
              <a:t>FloweringPlants</a:t>
            </a:r>
            <a:r>
              <a:rPr lang="ar-SA" sz="4800" b="1" dirty="0" smtClean="0">
                <a:solidFill>
                  <a:srgbClr val="FF0000"/>
                </a:solidFill>
              </a:rPr>
              <a:t> </a:t>
            </a:r>
            <a:r>
              <a:rPr lang="ar-SA" sz="4800" b="1" dirty="0" err="1" smtClean="0">
                <a:solidFill>
                  <a:srgbClr val="FF0000"/>
                </a:solidFill>
              </a:rPr>
              <a:t>آومغطاة</a:t>
            </a:r>
            <a:r>
              <a:rPr lang="ar-SA" sz="4800" b="1" dirty="0" smtClean="0">
                <a:solidFill>
                  <a:srgbClr val="FF0000"/>
                </a:solidFill>
              </a:rPr>
              <a:t> لبذور</a:t>
            </a:r>
            <a:r>
              <a:rPr lang="en-US" sz="4800" b="1" dirty="0">
                <a:solidFill>
                  <a:srgbClr val="FF0000"/>
                </a:solidFill>
              </a:rPr>
              <a:t>Angiosperm</a:t>
            </a:r>
          </a:p>
          <a:p>
            <a:endParaRPr lang="ar-SY" sz="4800" dirty="0">
              <a:solidFill>
                <a:srgbClr val="FF0000"/>
              </a:solidFill>
            </a:endParaRPr>
          </a:p>
          <a:p>
            <a:endParaRPr lang="ar-SY" sz="4800" dirty="0" smtClean="0">
              <a:solidFill>
                <a:srgbClr val="FF0000"/>
              </a:solidFill>
            </a:endParaRPr>
          </a:p>
          <a:p>
            <a:endParaRPr lang="ar-SY" sz="4800" dirty="0">
              <a:solidFill>
                <a:srgbClr val="FF0000"/>
              </a:solidFill>
            </a:endParaRPr>
          </a:p>
          <a:p>
            <a:endParaRPr lang="ar-SY" sz="4800" dirty="0" smtClean="0">
              <a:solidFill>
                <a:srgbClr val="FF0000"/>
              </a:solidFill>
            </a:endParaRPr>
          </a:p>
          <a:p>
            <a:endParaRPr lang="ar-SY" sz="4800" dirty="0">
              <a:solidFill>
                <a:srgbClr val="FF0000"/>
              </a:solidFill>
            </a:endParaRPr>
          </a:p>
          <a:p>
            <a:pPr>
              <a:buNone/>
            </a:pPr>
            <a:endParaRPr lang="ar-SY" sz="4800" dirty="0" smtClean="0">
              <a:solidFill>
                <a:srgbClr val="FF0000"/>
              </a:solidFill>
            </a:endParaRPr>
          </a:p>
          <a:p>
            <a:endParaRPr lang="ar-SA"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50091"/>
          </a:xfrm>
        </p:spPr>
        <p:txBody>
          <a:bodyPr>
            <a:normAutofit fontScale="92500" lnSpcReduction="10000"/>
          </a:bodyPr>
          <a:lstStyle/>
          <a:p>
            <a:pPr algn="just" rtl="1"/>
            <a:r>
              <a:rPr lang="ar-SY" b="1" dirty="0" smtClean="0">
                <a:solidFill>
                  <a:srgbClr val="FF0000"/>
                </a:solidFill>
              </a:rPr>
              <a:t>تقسم النباتات الزهرية أو مغطاة البذور إلى قسمين:</a:t>
            </a:r>
            <a:endParaRPr lang="en-US" b="1" dirty="0" smtClean="0">
              <a:solidFill>
                <a:srgbClr val="FF0000"/>
              </a:solidFill>
            </a:endParaRPr>
          </a:p>
          <a:p>
            <a:pPr marL="82296" lvl="0" indent="0" algn="just" rtl="1">
              <a:buNone/>
            </a:pPr>
            <a:r>
              <a:rPr lang="ar-IQ" b="1" dirty="0" smtClean="0">
                <a:solidFill>
                  <a:srgbClr val="FF0000"/>
                </a:solidFill>
              </a:rPr>
              <a:t>1-</a:t>
            </a:r>
            <a:r>
              <a:rPr lang="ar-SY" b="1" dirty="0" smtClean="0">
                <a:solidFill>
                  <a:srgbClr val="FF0000"/>
                </a:solidFill>
              </a:rPr>
              <a:t>ذوات الفلقة الواحدة 2- ذوات الفلقتين </a:t>
            </a:r>
            <a:endParaRPr lang="en-US" b="1" dirty="0" smtClean="0">
              <a:solidFill>
                <a:srgbClr val="FF0000"/>
              </a:solidFill>
            </a:endParaRPr>
          </a:p>
          <a:p>
            <a:pPr marL="82296" indent="0" algn="just" rtl="1">
              <a:buNone/>
            </a:pPr>
            <a:r>
              <a:rPr lang="ar-SY" b="1" dirty="0" smtClean="0">
                <a:solidFill>
                  <a:srgbClr val="FF0000"/>
                </a:solidFill>
              </a:rPr>
              <a:t>الفرق بين عاريات ومغطاة البذور:</a:t>
            </a:r>
            <a:endParaRPr lang="en-US" b="1" dirty="0" smtClean="0">
              <a:solidFill>
                <a:srgbClr val="FF0000"/>
              </a:solidFill>
            </a:endParaRPr>
          </a:p>
          <a:p>
            <a:pPr marL="82296" indent="0" algn="just" rtl="1">
              <a:buNone/>
            </a:pPr>
            <a:r>
              <a:rPr lang="ar-SA" b="1" dirty="0" smtClean="0">
                <a:solidFill>
                  <a:srgbClr val="FF0000"/>
                </a:solidFill>
              </a:rPr>
              <a:t> مغطاة البذور: هي النباتات الزهرية، وتكون نحو 90% من أنواع النبات كلها 260,000 نوع، وتنتج بذوراً يضمها غلاف يحميها. وتعدُّ جميع النباتات التي تنتج أزهاراً، وثماراً، مغطاة بذور. وهي تشتمل على معظم النباتات المألوفة لنا، مثال ذلك نباتات الحدائق ذات الألوان الزاهية، والأنواع العديدة من النباتات الزهرية البرية، ومعظم الأشجار، والشجيرات، والأعشاب. كما أن أغلب النباتات التي تنتج الثمار، والحبوب ، والخضراوات التي يأكلها الناس من مغطاة البذور.                                 .</a:t>
            </a:r>
            <a:r>
              <a:rPr lang="en-US" b="1" dirty="0" smtClean="0">
                <a:solidFill>
                  <a:srgbClr val="FF0000"/>
                </a:solidFill>
              </a:rPr>
              <a:t/>
            </a:r>
            <a:br>
              <a:rPr lang="en-US" b="1" dirty="0" smtClean="0">
                <a:solidFill>
                  <a:srgbClr val="FF0000"/>
                </a:solidFill>
              </a:rPr>
            </a:br>
            <a:r>
              <a:rPr lang="ar-SA" b="1" dirty="0" smtClean="0">
                <a:solidFill>
                  <a:srgbClr val="FF0000"/>
                </a:solidFill>
              </a:rPr>
              <a:t>عاريات البذور: تضم مجموعة كثيرة التنوع من الأشجار، والشجيرات التي تنتج بذوراً عارية، أو غير مغطاة. تحمل غالبية عاريات البذور بذورها داخل </a:t>
            </a:r>
            <a:r>
              <a:rPr lang="ar-SA" b="1" dirty="0" err="1" smtClean="0">
                <a:solidFill>
                  <a:srgbClr val="FF0000"/>
                </a:solidFill>
              </a:rPr>
              <a:t>مخاريط</a:t>
            </a:r>
            <a:r>
              <a:rPr lang="ar-SA" b="1" dirty="0" smtClean="0">
                <a:solidFill>
                  <a:srgbClr val="FF0000"/>
                </a:solidFill>
              </a:rPr>
              <a:t>. </a:t>
            </a:r>
            <a:r>
              <a:rPr lang="ar-SA" b="1" dirty="0" err="1" smtClean="0">
                <a:solidFill>
                  <a:srgbClr val="FF0000"/>
                </a:solidFill>
              </a:rPr>
              <a:t>لاتنتج</a:t>
            </a:r>
            <a:r>
              <a:rPr lang="ar-SA" b="1" dirty="0" smtClean="0">
                <a:solidFill>
                  <a:srgbClr val="FF0000"/>
                </a:solidFill>
              </a:rPr>
              <a:t> عاريات البذور أزهاراً، وتشتمل هذه المجموعة على نباتات مثل: المخروطيات تشمل الصنوبر والبلسم.</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graphicFrame>
        <p:nvGraphicFramePr>
          <p:cNvPr id="4" name="Table 3"/>
          <p:cNvGraphicFramePr>
            <a:graphicFrameLocks noGrp="1"/>
          </p:cNvGraphicFramePr>
          <p:nvPr>
            <p:extLst>
              <p:ext uri="{D42A27DB-BD31-4B8C-83A1-F6EECF244321}">
                <p14:modId xmlns="" xmlns:p14="http://schemas.microsoft.com/office/powerpoint/2010/main" val="1939720904"/>
              </p:ext>
            </p:extLst>
          </p:nvPr>
        </p:nvGraphicFramePr>
        <p:xfrm>
          <a:off x="304800" y="304801"/>
          <a:ext cx="8686800" cy="6019800"/>
        </p:xfrm>
        <a:graphic>
          <a:graphicData uri="http://schemas.openxmlformats.org/drawingml/2006/table">
            <a:tbl>
              <a:tblPr rtl="1" firstRow="1" firstCol="1" bandRow="1">
                <a:tableStyleId>{5C22544A-7EE6-4342-B048-85BDC9FD1C3A}</a:tableStyleId>
              </a:tblPr>
              <a:tblGrid>
                <a:gridCol w="4224532"/>
                <a:gridCol w="4462268"/>
              </a:tblGrid>
              <a:tr h="332461">
                <a:tc>
                  <a:txBody>
                    <a:bodyPr/>
                    <a:lstStyle/>
                    <a:p>
                      <a:pPr algn="ctr" rtl="1">
                        <a:spcAft>
                          <a:spcPts val="0"/>
                        </a:spcAft>
                      </a:pPr>
                      <a:r>
                        <a:rPr lang="ar-SY" sz="2000" dirty="0">
                          <a:effectLst/>
                        </a:rPr>
                        <a:t>ذوات الفلقة الواحدة</a:t>
                      </a:r>
                      <a:endParaRPr lang="en-US" sz="1800" dirty="0">
                        <a:effectLst/>
                        <a:latin typeface="Times New Roman"/>
                        <a:ea typeface="Times New Roman"/>
                      </a:endParaRPr>
                    </a:p>
                  </a:txBody>
                  <a:tcPr marL="68580" marR="68580" marT="0" marB="0"/>
                </a:tc>
                <a:tc>
                  <a:txBody>
                    <a:bodyPr/>
                    <a:lstStyle/>
                    <a:p>
                      <a:pPr algn="ctr" rtl="1">
                        <a:spcAft>
                          <a:spcPts val="0"/>
                        </a:spcAft>
                      </a:pPr>
                      <a:r>
                        <a:rPr lang="ar-SY" sz="2000" dirty="0">
                          <a:effectLst/>
                        </a:rPr>
                        <a:t>ذوات الفلقتين</a:t>
                      </a:r>
                      <a:endParaRPr lang="en-US" sz="1800" dirty="0">
                        <a:effectLst/>
                        <a:latin typeface="Times New Roman"/>
                        <a:ea typeface="Times New Roman"/>
                      </a:endParaRPr>
                    </a:p>
                  </a:txBody>
                  <a:tcPr marL="68580" marR="68580" marT="0" marB="0"/>
                </a:tc>
              </a:tr>
              <a:tr h="5687339">
                <a:tc>
                  <a:txBody>
                    <a:bodyPr/>
                    <a:lstStyle/>
                    <a:p>
                      <a:pPr marL="342900" lvl="0" indent="-342900" algn="r" rtl="1">
                        <a:spcAft>
                          <a:spcPts val="0"/>
                        </a:spcAft>
                        <a:buFont typeface="+mj-lt"/>
                        <a:buAutoNum type="arabicPeriod"/>
                      </a:pPr>
                      <a:r>
                        <a:rPr lang="ar-SY" sz="2000" dirty="0" smtClean="0">
                          <a:effectLst/>
                        </a:rPr>
                        <a:t>سميت بهذا الاسم لوجود فلقة واحدة في جنين البذرة.</a:t>
                      </a:r>
                      <a:endParaRPr lang="en-US" sz="2000" dirty="0" smtClean="0">
                        <a:effectLst/>
                      </a:endParaRPr>
                    </a:p>
                    <a:p>
                      <a:pPr algn="r" rtl="1">
                        <a:spcAft>
                          <a:spcPts val="0"/>
                        </a:spcAft>
                      </a:pPr>
                      <a:r>
                        <a:rPr lang="en-US" sz="2000" dirty="0" smtClean="0">
                          <a:effectLst/>
                        </a:rPr>
                        <a:t> </a:t>
                      </a:r>
                    </a:p>
                    <a:p>
                      <a:pPr marL="0" lvl="0" indent="0" algn="r" rtl="1">
                        <a:spcAft>
                          <a:spcPts val="0"/>
                        </a:spcAft>
                        <a:buFont typeface="+mj-lt"/>
                        <a:buNone/>
                      </a:pPr>
                      <a:r>
                        <a:rPr lang="ar-IQ" sz="2000" dirty="0" smtClean="0">
                          <a:effectLst/>
                        </a:rPr>
                        <a:t>2-</a:t>
                      </a:r>
                      <a:r>
                        <a:rPr lang="ar-SY" sz="2000" dirty="0" smtClean="0">
                          <a:effectLst/>
                        </a:rPr>
                        <a:t>نباتاتها عشبية ونادرا ماتكون شجيريه ولا تتفرع الساق إلا نادراً.</a:t>
                      </a:r>
                      <a:endParaRPr lang="en-US" sz="2000" dirty="0" smtClean="0">
                        <a:effectLst/>
                      </a:endParaRPr>
                    </a:p>
                    <a:p>
                      <a:pPr marL="0" lvl="0" indent="0" algn="r" rtl="1">
                        <a:spcAft>
                          <a:spcPts val="0"/>
                        </a:spcAft>
                        <a:buFont typeface="+mj-lt"/>
                        <a:buNone/>
                      </a:pPr>
                      <a:r>
                        <a:rPr lang="ar-IQ" sz="2000" dirty="0" smtClean="0">
                          <a:effectLst/>
                        </a:rPr>
                        <a:t>3-</a:t>
                      </a:r>
                      <a:r>
                        <a:rPr lang="ar-SY" sz="2000" dirty="0" smtClean="0">
                          <a:effectLst/>
                        </a:rPr>
                        <a:t>جذورها غالباً ليفية.</a:t>
                      </a:r>
                      <a:endParaRPr lang="en-US" sz="2000" dirty="0" smtClean="0">
                        <a:effectLst/>
                      </a:endParaRPr>
                    </a:p>
                    <a:p>
                      <a:pPr marL="0" lvl="0" indent="0" algn="r" rtl="1">
                        <a:spcAft>
                          <a:spcPts val="0"/>
                        </a:spcAft>
                        <a:buFont typeface="+mj-lt"/>
                        <a:buNone/>
                      </a:pPr>
                      <a:r>
                        <a:rPr lang="ar-IQ" sz="2000" dirty="0" smtClean="0">
                          <a:effectLst/>
                        </a:rPr>
                        <a:t>4-</a:t>
                      </a:r>
                      <a:r>
                        <a:rPr lang="ar-SY" sz="2000" dirty="0" smtClean="0">
                          <a:effectLst/>
                        </a:rPr>
                        <a:t>التعرق في أوراقها متوازي طولي أو عرضي.</a:t>
                      </a:r>
                      <a:endParaRPr lang="en-US" sz="2000" dirty="0" smtClean="0">
                        <a:effectLst/>
                      </a:endParaRPr>
                    </a:p>
                    <a:p>
                      <a:pPr marL="0" lvl="0" indent="0" algn="r" rtl="1">
                        <a:spcAft>
                          <a:spcPts val="0"/>
                        </a:spcAft>
                        <a:buFont typeface="+mj-lt"/>
                        <a:buNone/>
                      </a:pPr>
                      <a:r>
                        <a:rPr lang="ar-IQ" sz="2000" dirty="0" smtClean="0">
                          <a:effectLst/>
                        </a:rPr>
                        <a:t>5-</a:t>
                      </a:r>
                      <a:r>
                        <a:rPr lang="ar-SY" sz="2000" dirty="0" smtClean="0">
                          <a:effectLst/>
                        </a:rPr>
                        <a:t>الأوراق طويلة النصل وغير معنقة وغمديه القاعدة.</a:t>
                      </a:r>
                      <a:endParaRPr lang="en-US" sz="2000" dirty="0" smtClean="0">
                        <a:effectLst/>
                      </a:endParaRPr>
                    </a:p>
                    <a:p>
                      <a:pPr marL="0" lvl="0" indent="0" algn="r" rtl="1">
                        <a:spcAft>
                          <a:spcPts val="0"/>
                        </a:spcAft>
                        <a:buFont typeface="+mj-lt"/>
                        <a:buNone/>
                      </a:pPr>
                      <a:r>
                        <a:rPr lang="ar-IQ" sz="2000" dirty="0" smtClean="0">
                          <a:effectLst/>
                        </a:rPr>
                        <a:t>6-</a:t>
                      </a:r>
                      <a:r>
                        <a:rPr lang="ar-SY" sz="2000" dirty="0" smtClean="0">
                          <a:effectLst/>
                        </a:rPr>
                        <a:t>الحزم الوعائية في سيقانها مبعثرة.</a:t>
                      </a:r>
                      <a:endParaRPr lang="en-US" sz="2000" dirty="0" smtClean="0">
                        <a:effectLst/>
                      </a:endParaRPr>
                    </a:p>
                    <a:p>
                      <a:pPr marL="0" lvl="0" indent="0" algn="r" rtl="1">
                        <a:spcAft>
                          <a:spcPts val="0"/>
                        </a:spcAft>
                        <a:buFont typeface="+mj-lt"/>
                        <a:buNone/>
                      </a:pPr>
                      <a:r>
                        <a:rPr lang="ar-IQ" sz="2000" dirty="0" smtClean="0">
                          <a:effectLst/>
                        </a:rPr>
                        <a:t>7-</a:t>
                      </a:r>
                      <a:r>
                        <a:rPr lang="ar-SY" sz="2000" dirty="0" smtClean="0">
                          <a:effectLst/>
                        </a:rPr>
                        <a:t>لاتحتوي على نسيج الكامبيوم.</a:t>
                      </a:r>
                      <a:endParaRPr lang="en-US" sz="2000" dirty="0" smtClean="0">
                        <a:effectLst/>
                      </a:endParaRPr>
                    </a:p>
                    <a:p>
                      <a:pPr marL="0" lvl="0" indent="0" algn="r" rtl="1">
                        <a:spcAft>
                          <a:spcPts val="0"/>
                        </a:spcAft>
                        <a:buFont typeface="+mj-lt"/>
                        <a:buNone/>
                      </a:pPr>
                      <a:r>
                        <a:rPr lang="ar-IQ" sz="2000" dirty="0" smtClean="0">
                          <a:effectLst/>
                        </a:rPr>
                        <a:t>8-</a:t>
                      </a:r>
                      <a:r>
                        <a:rPr lang="ar-SY" sz="2000" dirty="0" smtClean="0">
                          <a:effectLst/>
                        </a:rPr>
                        <a:t>الأوراق الزهرية (الكأس والتويج) غالباً ثلاثية أو مضاعفاتها.</a:t>
                      </a:r>
                      <a:endParaRPr lang="en-US" sz="2000" dirty="0" smtClean="0">
                        <a:effectLst/>
                      </a:endParaRPr>
                    </a:p>
                    <a:p>
                      <a:pPr marL="0" lvl="0" indent="0" algn="just" rtl="1">
                        <a:spcAft>
                          <a:spcPts val="0"/>
                        </a:spcAft>
                        <a:buFont typeface="+mj-lt"/>
                        <a:buNone/>
                      </a:pPr>
                      <a:r>
                        <a:rPr lang="ar-IQ" sz="2000" dirty="0" smtClean="0">
                          <a:effectLst/>
                        </a:rPr>
                        <a:t>9-</a:t>
                      </a:r>
                      <a:r>
                        <a:rPr lang="ar-SY" sz="2000" dirty="0" smtClean="0">
                          <a:effectLst/>
                        </a:rPr>
                        <a:t>العائلة النجيليةوهي الحنطة والشعير والرز والعائلة الزنبقية كما في البصل والثوم وعائلة النخيل.</a:t>
                      </a:r>
                      <a:endParaRPr lang="en-US" sz="2000" dirty="0" smtClean="0">
                        <a:effectLst/>
                      </a:endParaRPr>
                    </a:p>
                    <a:p>
                      <a:pPr algn="ctr" rtl="1">
                        <a:spcAft>
                          <a:spcPts val="0"/>
                        </a:spcAft>
                      </a:pPr>
                      <a:r>
                        <a:rPr lang="ar-SY" sz="2000" dirty="0" smtClean="0">
                          <a:effectLst/>
                        </a:rPr>
                        <a:t> </a:t>
                      </a:r>
                      <a:endParaRPr lang="en-US" sz="2000" dirty="0">
                        <a:effectLst/>
                        <a:latin typeface="Times New Roman"/>
                        <a:ea typeface="Times New Roman"/>
                      </a:endParaRPr>
                    </a:p>
                  </a:txBody>
                  <a:tcPr marL="68580" marR="68580" marT="0" marB="0"/>
                </a:tc>
                <a:tc>
                  <a:txBody>
                    <a:bodyPr/>
                    <a:lstStyle/>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سميت بهذا الاسم لوجود فلقتين في جنين بذرتها يخزن فيهما غذاء الجنين.</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نباتاتها خشبية وسيقانها (المجموع الخضري) كثيرة التفرع.</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جذورها غالباً وتدية.</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التعرق في أوراقها شبكي.</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الأوراق ذات نصل عريض ومعنقة وذات قاعدة منتفخة.</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الحزم الوعائية في سيقانها منتظمة.</a:t>
                      </a: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تحتوي على نسيج </a:t>
                      </a:r>
                      <a:r>
                        <a:rPr kumimoji="0" lang="ar-SY" sz="2000" b="1" kern="1200" dirty="0" err="1" smtClean="0">
                          <a:solidFill>
                            <a:schemeClr val="tx1"/>
                          </a:solidFill>
                          <a:effectLst/>
                          <a:latin typeface="+mn-lt"/>
                          <a:ea typeface="+mn-ea"/>
                          <a:cs typeface="+mn-cs"/>
                        </a:rPr>
                        <a:t>الكامبيوم</a:t>
                      </a:r>
                      <a:r>
                        <a:rPr kumimoji="0" lang="ar-SY" sz="2000" b="1" kern="1200" dirty="0" smtClean="0">
                          <a:solidFill>
                            <a:schemeClr val="tx1"/>
                          </a:solidFill>
                          <a:effectLst/>
                          <a:latin typeface="+mn-lt"/>
                          <a:ea typeface="+mn-ea"/>
                          <a:cs typeface="+mn-cs"/>
                        </a:rPr>
                        <a:t>.</a:t>
                      </a:r>
                      <a:endParaRPr kumimoji="0" lang="ar-SA"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endParaRPr kumimoji="0" lang="en-US" sz="2000" b="1" kern="1200" dirty="0" smtClean="0">
                        <a:solidFill>
                          <a:schemeClr val="tx1"/>
                        </a:solidFill>
                        <a:effectLst/>
                        <a:latin typeface="+mn-lt"/>
                        <a:ea typeface="+mn-ea"/>
                        <a:cs typeface="+mn-cs"/>
                      </a:endParaRPr>
                    </a:p>
                    <a:p>
                      <a:pPr marL="342900" lvl="0" indent="-342900" algn="r" rtl="1" eaLnBrk="1" latinLnBrk="0" hangingPunct="1">
                        <a:spcAft>
                          <a:spcPts val="0"/>
                        </a:spcAft>
                        <a:buFont typeface="+mj-lt"/>
                        <a:buAutoNum type="arabicPeriod"/>
                      </a:pPr>
                      <a:r>
                        <a:rPr kumimoji="0" lang="ar-SY" sz="2000" b="1" kern="1200" dirty="0" smtClean="0">
                          <a:solidFill>
                            <a:schemeClr val="tx1"/>
                          </a:solidFill>
                          <a:effectLst/>
                          <a:latin typeface="+mn-lt"/>
                          <a:ea typeface="+mn-ea"/>
                          <a:cs typeface="+mn-cs"/>
                        </a:rPr>
                        <a:t>الأوراق الزهرية رباعية أو ماسية أو مضاعفاتها.</a:t>
                      </a:r>
                      <a:endParaRPr kumimoji="0" lang="en-US" sz="2000" b="1" kern="1200" dirty="0" smtClean="0">
                        <a:solidFill>
                          <a:schemeClr val="tx1"/>
                        </a:solidFill>
                        <a:effectLst/>
                        <a:latin typeface="+mn-lt"/>
                        <a:ea typeface="+mn-ea"/>
                        <a:cs typeface="+mn-cs"/>
                      </a:endParaRPr>
                    </a:p>
                    <a:p>
                      <a:pPr algn="r" rtl="1" eaLnBrk="1" latinLnBrk="0" hangingPunct="1">
                        <a:spcAft>
                          <a:spcPts val="0"/>
                        </a:spcAft>
                      </a:pPr>
                      <a:r>
                        <a:rPr kumimoji="0" lang="ar-SY" sz="2000" b="1" kern="1200" dirty="0" smtClean="0">
                          <a:solidFill>
                            <a:schemeClr val="tx1"/>
                          </a:solidFill>
                          <a:effectLst/>
                          <a:latin typeface="+mn-lt"/>
                          <a:ea typeface="+mn-ea"/>
                          <a:cs typeface="+mn-cs"/>
                        </a:rPr>
                        <a:t> </a:t>
                      </a:r>
                      <a:endParaRPr kumimoji="0" lang="en-US" sz="2000" b="1" kern="1200" dirty="0" smtClean="0">
                        <a:solidFill>
                          <a:schemeClr val="tx1"/>
                        </a:solidFill>
                        <a:effectLst/>
                        <a:latin typeface="+mn-lt"/>
                        <a:ea typeface="+mn-ea"/>
                        <a:cs typeface="+mn-cs"/>
                      </a:endParaRPr>
                    </a:p>
                    <a:p>
                      <a:pPr marL="0" lvl="0" indent="0" algn="r" rtl="1" eaLnBrk="1" latinLnBrk="0" hangingPunct="1">
                        <a:spcAft>
                          <a:spcPts val="0"/>
                        </a:spcAft>
                        <a:buFont typeface="+mj-lt"/>
                        <a:buNone/>
                      </a:pPr>
                      <a:r>
                        <a:rPr kumimoji="0" lang="ar-IQ" sz="2000" b="1" kern="1200" dirty="0" smtClean="0">
                          <a:solidFill>
                            <a:schemeClr val="tx1"/>
                          </a:solidFill>
                          <a:effectLst/>
                          <a:latin typeface="+mn-lt"/>
                          <a:ea typeface="+mn-ea"/>
                          <a:cs typeface="+mn-cs"/>
                        </a:rPr>
                        <a:t>9-</a:t>
                      </a:r>
                      <a:r>
                        <a:rPr kumimoji="0" lang="ar-SY" sz="2000" b="1" kern="1200" dirty="0" smtClean="0">
                          <a:solidFill>
                            <a:schemeClr val="tx1"/>
                          </a:solidFill>
                          <a:effectLst/>
                          <a:latin typeface="+mn-lt"/>
                          <a:ea typeface="+mn-ea"/>
                          <a:cs typeface="+mn-cs"/>
                        </a:rPr>
                        <a:t>كما في البرتقال والطماطة والعنب والرمان</a:t>
                      </a:r>
                      <a:endParaRPr kumimoji="0" lang="en-US" sz="2000" b="1" kern="1200" dirty="0">
                        <a:solidFill>
                          <a:schemeClr val="tx1"/>
                        </a:solidFill>
                        <a:effectLst/>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rtl="1"/>
            <a:r>
              <a:rPr lang="ar-SY" sz="2400" b="1" dirty="0">
                <a:solidFill>
                  <a:srgbClr val="FF0000"/>
                </a:solidFill>
              </a:rPr>
              <a:t>المحاضرة الرابعة: تشريح النبات (الخلية ، الأنسجة، الأعضاء النباتية)</a:t>
            </a:r>
            <a:endParaRPr lang="en-US" sz="2400" dirty="0">
              <a:solidFill>
                <a:srgbClr val="FF0000"/>
              </a:solidFill>
            </a:endParaRPr>
          </a:p>
          <a:p>
            <a:pPr algn="r" rtl="1"/>
            <a:r>
              <a:rPr lang="ar-SA" sz="2400" dirty="0">
                <a:solidFill>
                  <a:srgbClr val="FF0000"/>
                </a:solidFill>
              </a:rPr>
              <a:t>علم تشريح النبات </a:t>
            </a:r>
            <a:r>
              <a:rPr lang="en-US" sz="2400" dirty="0">
                <a:solidFill>
                  <a:srgbClr val="FF0000"/>
                </a:solidFill>
              </a:rPr>
              <a:t>Plant anatomy</a:t>
            </a:r>
          </a:p>
          <a:p>
            <a:pPr algn="r" rtl="1"/>
            <a:r>
              <a:rPr lang="ar-SA" sz="2400" dirty="0">
                <a:solidFill>
                  <a:srgbClr val="FF0000"/>
                </a:solidFill>
              </a:rPr>
              <a:t>يعرف علم تشريح النبات انه العلم الذي يهتم بدراسة التركيب الداخلي للنبات، حيث يدرس الأعضاء المكونة لجسم النبات والأنسجة التي تكون هذه الأعضاء وكذلك نوع الخلايا وتكيفها للقيام بوظائفها المختلفة . ويعد علم التشريح احد فروع علم المظهر حيث يدرس شكل النبات من الداخل </a:t>
            </a:r>
            <a:r>
              <a:rPr lang="ar-SY" sz="2400" dirty="0">
                <a:solidFill>
                  <a:srgbClr val="FF0000"/>
                </a:solidFill>
              </a:rPr>
              <a:t>أ</a:t>
            </a:r>
            <a:r>
              <a:rPr lang="ar-SA" sz="2400" dirty="0">
                <a:solidFill>
                  <a:srgbClr val="FF0000"/>
                </a:solidFill>
              </a:rPr>
              <a:t>ما دراسة شكل النبات الظاهر (الخارج </a:t>
            </a:r>
            <a:r>
              <a:rPr lang="en-US" sz="2400" dirty="0">
                <a:solidFill>
                  <a:srgbClr val="FF0000"/>
                </a:solidFill>
              </a:rPr>
              <a:t>(</a:t>
            </a:r>
            <a:r>
              <a:rPr lang="ar-SA" sz="2400" dirty="0">
                <a:solidFill>
                  <a:srgbClr val="FF0000"/>
                </a:solidFill>
              </a:rPr>
              <a:t>فيعود إلى علم التصنيف.</a:t>
            </a:r>
            <a:endParaRPr lang="en-US" sz="2400" dirty="0">
              <a:solidFill>
                <a:srgbClr val="FF0000"/>
              </a:solidFill>
            </a:endParaRPr>
          </a:p>
          <a:p>
            <a:pPr algn="r" rtl="1"/>
            <a:r>
              <a:rPr lang="ar-SA" sz="2400" dirty="0">
                <a:solidFill>
                  <a:srgbClr val="FF0000"/>
                </a:solidFill>
              </a:rPr>
              <a:t>يتكون جسم النبات البالغ من مجموعة من الوحدات البنائية والتي تدعى بالخلايا وتعرف الخلية أنها وحدة التركيب والوظيفية في جسم الكائن الحي, وتتماسك مجموعة من الخلايا مع بعضها لتكون ما يسمى بالنسيج ولذلك يمكن تعريف النسيج انه مجموعة من الخلايا المقترنة تركيبياً ووظيفياً وذات موقع خاص, وقد تكون متشابهة في صفاتها أو مختلفة واستناداً إلى تشابه واختلاف صفات خلايا </a:t>
            </a:r>
            <a:r>
              <a:rPr lang="ar-SA" sz="2400" b="1" dirty="0" smtClean="0">
                <a:solidFill>
                  <a:srgbClr val="FF0000"/>
                </a:solidFill>
              </a:rPr>
              <a:t>النسيج</a:t>
            </a:r>
            <a:endParaRPr lang="ar-SY" sz="2400" dirty="0" smtClean="0">
              <a:solidFill>
                <a:srgbClr val="FF0000"/>
              </a:solidFill>
            </a:endParaRPr>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321491"/>
          </a:xfrm>
        </p:spPr>
        <p:txBody>
          <a:bodyPr>
            <a:normAutofit lnSpcReduction="10000"/>
          </a:bodyPr>
          <a:lstStyle/>
          <a:p>
            <a:pPr algn="r" rtl="1"/>
            <a:r>
              <a:rPr lang="ar-SA" b="1" dirty="0" smtClean="0">
                <a:solidFill>
                  <a:srgbClr val="FF0000"/>
                </a:solidFill>
              </a:rPr>
              <a:t>تقسم الأنسجة إلى نوعين</a:t>
            </a:r>
            <a:r>
              <a:rPr lang="en-US" b="1" dirty="0" smtClean="0">
                <a:solidFill>
                  <a:srgbClr val="FF0000"/>
                </a:solidFill>
              </a:rPr>
              <a:t>:</a:t>
            </a:r>
            <a:r>
              <a:rPr lang="ar-SA" b="1" dirty="0" smtClean="0">
                <a:solidFill>
                  <a:srgbClr val="FF0000"/>
                </a:solidFill>
              </a:rPr>
              <a:t>                                  </a:t>
            </a:r>
            <a:r>
              <a:rPr lang="en-US" b="1" dirty="0" smtClean="0">
                <a:solidFill>
                  <a:srgbClr val="FF0000"/>
                </a:solidFill>
              </a:rPr>
              <a:t/>
            </a:r>
            <a:br>
              <a:rPr lang="en-US" b="1" dirty="0" smtClean="0">
                <a:solidFill>
                  <a:srgbClr val="FF0000"/>
                </a:solidFill>
              </a:rPr>
            </a:br>
            <a:r>
              <a:rPr lang="ar-SA" b="1" dirty="0" smtClean="0">
                <a:solidFill>
                  <a:srgbClr val="FF0000"/>
                </a:solidFill>
              </a:rPr>
              <a:t>الأنسجة البسيطة</a:t>
            </a:r>
            <a:r>
              <a:rPr lang="en-US" b="1" dirty="0" smtClean="0">
                <a:solidFill>
                  <a:srgbClr val="FF0000"/>
                </a:solidFill>
              </a:rPr>
              <a:t>simple tissues :</a:t>
            </a:r>
            <a:r>
              <a:rPr lang="ar-SA" b="1" dirty="0" smtClean="0">
                <a:solidFill>
                  <a:srgbClr val="FF0000"/>
                </a:solidFill>
              </a:rPr>
              <a:t>وهي الأنسجة المكونة من مجموعة من الخلايا المتشابهة في صفاتها كنسيج البشرة والنسيج </a:t>
            </a:r>
            <a:r>
              <a:rPr lang="ar-SA" b="1" dirty="0" err="1" smtClean="0">
                <a:solidFill>
                  <a:srgbClr val="FF0000"/>
                </a:solidFill>
              </a:rPr>
              <a:t>البارنكيمي</a:t>
            </a:r>
            <a:r>
              <a:rPr lang="ar-SA" b="1" dirty="0" smtClean="0">
                <a:solidFill>
                  <a:srgbClr val="FF0000"/>
                </a:solidFill>
              </a:rPr>
              <a:t> والنسيج </a:t>
            </a:r>
            <a:r>
              <a:rPr lang="ar-SA" b="1" dirty="0" err="1" smtClean="0">
                <a:solidFill>
                  <a:srgbClr val="FF0000"/>
                </a:solidFill>
              </a:rPr>
              <a:t>الكولنيكيمي</a:t>
            </a:r>
            <a:r>
              <a:rPr lang="ar-SA" b="1" dirty="0" smtClean="0">
                <a:solidFill>
                  <a:srgbClr val="FF0000"/>
                </a:solidFill>
              </a:rPr>
              <a:t>.</a:t>
            </a:r>
            <a:endParaRPr lang="en-US" b="1" dirty="0" smtClean="0">
              <a:solidFill>
                <a:srgbClr val="FF0000"/>
              </a:solidFill>
            </a:endParaRPr>
          </a:p>
          <a:p>
            <a:pPr algn="r" rtl="1"/>
            <a:r>
              <a:rPr lang="ar-SA" b="1" dirty="0" smtClean="0">
                <a:solidFill>
                  <a:srgbClr val="FF0000"/>
                </a:solidFill>
              </a:rPr>
              <a:t>الأنسجة المعقدة</a:t>
            </a:r>
            <a:r>
              <a:rPr lang="en-US" b="1" dirty="0" smtClean="0">
                <a:solidFill>
                  <a:srgbClr val="FF0000"/>
                </a:solidFill>
              </a:rPr>
              <a:t> compound tissues : </a:t>
            </a:r>
            <a:r>
              <a:rPr lang="ar-SA" b="1" dirty="0" smtClean="0">
                <a:solidFill>
                  <a:srgbClr val="FF0000"/>
                </a:solidFill>
              </a:rPr>
              <a:t>وهي الأنسجة المكونة من أكثر من نوع واحد من الخلايا المختلفة في صفاتها كنسيجي الخشب واللحاء</a:t>
            </a:r>
            <a:r>
              <a:rPr lang="en-US" b="1" dirty="0" smtClean="0">
                <a:solidFill>
                  <a:srgbClr val="FF0000"/>
                </a:solidFill>
              </a:rPr>
              <a:t>.</a:t>
            </a:r>
            <a:r>
              <a:rPr lang="ar-SA" b="1" dirty="0" smtClean="0">
                <a:solidFill>
                  <a:srgbClr val="FF0000"/>
                </a:solidFill>
              </a:rPr>
              <a:t>  </a:t>
            </a:r>
            <a:r>
              <a:rPr lang="en-US" b="1" dirty="0" smtClean="0">
                <a:solidFill>
                  <a:srgbClr val="FF0000"/>
                </a:solidFill>
              </a:rPr>
              <a:t>                </a:t>
            </a:r>
            <a:br>
              <a:rPr lang="en-US" b="1" dirty="0" smtClean="0">
                <a:solidFill>
                  <a:srgbClr val="FF0000"/>
                </a:solidFill>
              </a:rPr>
            </a:br>
            <a:r>
              <a:rPr lang="ar-SA" b="1" dirty="0" smtClean="0">
                <a:solidFill>
                  <a:srgbClr val="FF0000"/>
                </a:solidFill>
              </a:rPr>
              <a:t>النظام النسيجي</a:t>
            </a:r>
            <a:r>
              <a:rPr lang="en-US" b="1" dirty="0" smtClean="0">
                <a:solidFill>
                  <a:srgbClr val="FF0000"/>
                </a:solidFill>
              </a:rPr>
              <a:t> tissue system : </a:t>
            </a:r>
            <a:r>
              <a:rPr lang="ar-SA" b="1" dirty="0" smtClean="0">
                <a:solidFill>
                  <a:srgbClr val="FF0000"/>
                </a:solidFill>
              </a:rPr>
              <a:t>وهي مجموعة من الأنسجة المتجمعة مع بعضها البعض نتيجة للاستمرار </a:t>
            </a:r>
            <a:r>
              <a:rPr lang="ar-SA" b="1" dirty="0" err="1" smtClean="0">
                <a:solidFill>
                  <a:srgbClr val="FF0000"/>
                </a:solidFill>
              </a:rPr>
              <a:t>الطوبوغرافي</a:t>
            </a:r>
            <a:r>
              <a:rPr lang="ar-SA" b="1" dirty="0" smtClean="0">
                <a:solidFill>
                  <a:srgbClr val="FF0000"/>
                </a:solidFill>
              </a:rPr>
              <a:t> أو التشابه الوظيفي أو كليهما معاً. ويحتوي جسم النبات البالغ في أجزاءه ثلاثة أنظمة رئيسية (نسيجية أساسية) هي النظام النسيجي </a:t>
            </a:r>
            <a:r>
              <a:rPr lang="ar-SA" b="1" dirty="0" err="1" smtClean="0">
                <a:solidFill>
                  <a:srgbClr val="FF0000"/>
                </a:solidFill>
              </a:rPr>
              <a:t>الضام</a:t>
            </a:r>
            <a:r>
              <a:rPr lang="ar-SA" b="1" dirty="0" smtClean="0">
                <a:solidFill>
                  <a:srgbClr val="FF0000"/>
                </a:solidFill>
              </a:rPr>
              <a:t> والنظام النسيجي الأساسي والنظام النسيجي الوعائي.    </a:t>
            </a:r>
            <a:r>
              <a:rPr lang="en-US" b="1" dirty="0" smtClean="0">
                <a:solidFill>
                  <a:srgbClr val="FF0000"/>
                </a:solidFill>
              </a:rPr>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lnSpcReduction="10000"/>
          </a:bodyPr>
          <a:lstStyle/>
          <a:p>
            <a:pPr algn="r" rtl="1"/>
            <a:r>
              <a:rPr lang="ar-IQ" sz="3800" dirty="0"/>
              <a:t> </a:t>
            </a:r>
            <a:r>
              <a:rPr lang="ar-SY" sz="2400" dirty="0">
                <a:solidFill>
                  <a:srgbClr val="FF0000"/>
                </a:solidFill>
              </a:rPr>
              <a:t> </a:t>
            </a:r>
            <a:r>
              <a:rPr lang="ar-SA" sz="2400" b="1" dirty="0">
                <a:solidFill>
                  <a:srgbClr val="FF0000"/>
                </a:solidFill>
              </a:rPr>
              <a:t>أسس تقسيم الأنسجة </a:t>
            </a:r>
            <a:r>
              <a:rPr lang="en-US" sz="2400" b="1" dirty="0">
                <a:solidFill>
                  <a:srgbClr val="FF0000"/>
                </a:solidFill>
              </a:rPr>
              <a:t>                                  :</a:t>
            </a:r>
            <a:br>
              <a:rPr lang="en-US" sz="2400" b="1" dirty="0">
                <a:solidFill>
                  <a:srgbClr val="FF0000"/>
                </a:solidFill>
              </a:rPr>
            </a:br>
            <a:r>
              <a:rPr lang="ar-SA" sz="2400" dirty="0">
                <a:solidFill>
                  <a:srgbClr val="FF0000"/>
                </a:solidFill>
              </a:rPr>
              <a:t>يمكن تقسيم الأنسجة في جسم النبات استناداً إلى الأسس </a:t>
            </a:r>
            <a:r>
              <a:rPr lang="ar-SA" sz="2400" dirty="0" smtClean="0">
                <a:solidFill>
                  <a:srgbClr val="FF0000"/>
                </a:solidFill>
              </a:rPr>
              <a:t>التالية</a:t>
            </a:r>
            <a:endParaRPr lang="en-US" sz="2400" dirty="0">
              <a:solidFill>
                <a:srgbClr val="FF0000"/>
              </a:solidFill>
            </a:endParaRPr>
          </a:p>
          <a:p>
            <a:pPr marL="82296" indent="0" algn="r" rtl="1">
              <a:buNone/>
            </a:pPr>
            <a:r>
              <a:rPr lang="ar-SA" sz="2400" dirty="0" smtClean="0">
                <a:solidFill>
                  <a:srgbClr val="FF0000"/>
                </a:solidFill>
              </a:rPr>
              <a:t>- </a:t>
            </a:r>
            <a:r>
              <a:rPr lang="ar-SA" sz="2400" dirty="0">
                <a:solidFill>
                  <a:srgbClr val="FF0000"/>
                </a:solidFill>
              </a:rPr>
              <a:t>الموقع مثل الأنسجة القمية</a:t>
            </a:r>
            <a:r>
              <a:rPr lang="en-US" sz="2400" dirty="0">
                <a:solidFill>
                  <a:srgbClr val="FF0000"/>
                </a:solidFill>
              </a:rPr>
              <a:t/>
            </a:r>
            <a:br>
              <a:rPr lang="en-US" sz="2400" dirty="0">
                <a:solidFill>
                  <a:srgbClr val="FF0000"/>
                </a:solidFill>
              </a:rPr>
            </a:br>
            <a:r>
              <a:rPr lang="en-US" sz="2400" dirty="0">
                <a:solidFill>
                  <a:srgbClr val="FF0000"/>
                </a:solidFill>
              </a:rPr>
              <a:t> - </a:t>
            </a:r>
            <a:r>
              <a:rPr lang="ar-SA" sz="2400" dirty="0">
                <a:solidFill>
                  <a:srgbClr val="FF0000"/>
                </a:solidFill>
              </a:rPr>
              <a:t>نوع الخلايا مثل أنسجة بسيطة وأنسجة معقدة</a:t>
            </a:r>
            <a:r>
              <a:rPr lang="en-US" sz="2400" dirty="0">
                <a:solidFill>
                  <a:srgbClr val="FF0000"/>
                </a:solidFill>
              </a:rPr>
              <a:t/>
            </a:r>
            <a:br>
              <a:rPr lang="en-US" sz="2400" dirty="0">
                <a:solidFill>
                  <a:srgbClr val="FF0000"/>
                </a:solidFill>
              </a:rPr>
            </a:br>
            <a:r>
              <a:rPr lang="en-US" sz="2400" dirty="0">
                <a:solidFill>
                  <a:srgbClr val="FF0000"/>
                </a:solidFill>
              </a:rPr>
              <a:t> - </a:t>
            </a:r>
            <a:r>
              <a:rPr lang="ar-SA" sz="2400" dirty="0">
                <a:solidFill>
                  <a:srgbClr val="FF0000"/>
                </a:solidFill>
              </a:rPr>
              <a:t>الأصل ومرحلة النمو مثل أنسجة مرستيمية وأنسجة دائمية</a:t>
            </a:r>
            <a:r>
              <a:rPr lang="en-US" sz="2400" dirty="0">
                <a:solidFill>
                  <a:srgbClr val="FF0000"/>
                </a:solidFill>
              </a:rPr>
              <a:t/>
            </a:r>
            <a:br>
              <a:rPr lang="en-US" sz="2400" dirty="0">
                <a:solidFill>
                  <a:srgbClr val="FF0000"/>
                </a:solidFill>
              </a:rPr>
            </a:br>
            <a:r>
              <a:rPr lang="en-US" sz="2400" dirty="0">
                <a:solidFill>
                  <a:srgbClr val="FF0000"/>
                </a:solidFill>
              </a:rPr>
              <a:t> - </a:t>
            </a:r>
            <a:r>
              <a:rPr lang="ar-SA" sz="2400" dirty="0">
                <a:solidFill>
                  <a:srgbClr val="FF0000"/>
                </a:solidFill>
              </a:rPr>
              <a:t>الوظيفة</a:t>
            </a:r>
            <a:endParaRPr lang="en-US" sz="2400" dirty="0">
              <a:solidFill>
                <a:srgbClr val="FF0000"/>
              </a:solidFill>
            </a:endParaRPr>
          </a:p>
          <a:p>
            <a:pPr algn="r" rtl="1"/>
            <a:r>
              <a:rPr lang="ar-SA" sz="2400" b="1" dirty="0" smtClean="0">
                <a:solidFill>
                  <a:srgbClr val="FF0000"/>
                </a:solidFill>
              </a:rPr>
              <a:t>أعضاء </a:t>
            </a:r>
            <a:r>
              <a:rPr lang="ar-SA" sz="2400" b="1" dirty="0">
                <a:solidFill>
                  <a:srgbClr val="FF0000"/>
                </a:solidFill>
              </a:rPr>
              <a:t>جسم النبات:    </a:t>
            </a:r>
            <a:r>
              <a:rPr lang="en-US" sz="2400" b="1" dirty="0">
                <a:solidFill>
                  <a:srgbClr val="FF0000"/>
                </a:solidFill>
              </a:rPr>
              <a:t>                                       </a:t>
            </a:r>
            <a:br>
              <a:rPr lang="en-US" sz="2400" b="1" dirty="0">
                <a:solidFill>
                  <a:srgbClr val="FF0000"/>
                </a:solidFill>
              </a:rPr>
            </a:br>
            <a:r>
              <a:rPr lang="ar-SA" sz="2400" b="1" dirty="0">
                <a:solidFill>
                  <a:srgbClr val="FF0000"/>
                </a:solidFill>
              </a:rPr>
              <a:t>  </a:t>
            </a:r>
            <a:r>
              <a:rPr lang="ar-SA" sz="2400" dirty="0">
                <a:solidFill>
                  <a:srgbClr val="FF0000"/>
                </a:solidFill>
              </a:rPr>
              <a:t>يتكون جسم النبات البالغ من مجموعتين من الأعضاء هما مجموعة الأعضاء الخضرية وتضم الجذر والساق والأوراق ومجموعة الأعضاء التكاثرية وتشمل الإزهار وينتج من الأزهار الأثمار والبذور</a:t>
            </a:r>
            <a:r>
              <a:rPr lang="en-US" sz="2400" dirty="0">
                <a:solidFill>
                  <a:srgbClr val="FF0000"/>
                </a:solidFill>
              </a:rPr>
              <a:t>.</a:t>
            </a:r>
            <a:br>
              <a:rPr lang="en-US" sz="2400" dirty="0">
                <a:solidFill>
                  <a:srgbClr val="FF0000"/>
                </a:solidFill>
              </a:rPr>
            </a:br>
            <a:r>
              <a:rPr lang="ar-SA" sz="2400" b="1" dirty="0">
                <a:solidFill>
                  <a:srgbClr val="FF0000"/>
                </a:solidFill>
              </a:rPr>
              <a:t>1-الجذور </a:t>
            </a:r>
            <a:r>
              <a:rPr lang="en-US" sz="2400" b="1" dirty="0">
                <a:solidFill>
                  <a:srgbClr val="FF0000"/>
                </a:solidFill>
              </a:rPr>
              <a:t>:Root</a:t>
            </a:r>
            <a:br>
              <a:rPr lang="en-US" sz="2400" b="1" dirty="0">
                <a:solidFill>
                  <a:srgbClr val="FF0000"/>
                </a:solidFill>
              </a:rPr>
            </a:br>
            <a:r>
              <a:rPr lang="ar-SA" sz="2400" dirty="0">
                <a:solidFill>
                  <a:srgbClr val="FF0000"/>
                </a:solidFill>
              </a:rPr>
              <a:t>جزء النبات الذي ينمو غالباً تحت سطح التربة ويقوم بالتثبيت والامتصاص والخزن أحيانا، وينشأ أساسا من جذير الجنين وعندئذ أما أن يستمر بالنمو ليكون الجذر الابتدائي وقد يتفرع ليكون المجموع الجذري الوتدي أو يموت الجذير وتنشأ عوضا عنه مجموعة من الجذور من قاعدة الجنين وتدعى مجموعة الجذور العرضية.</a:t>
            </a:r>
            <a:endParaRPr lang="en-US" sz="2400" dirty="0">
              <a:solidFill>
                <a:srgbClr val="FF0000"/>
              </a:solidFill>
            </a:endParaRPr>
          </a:p>
          <a:p>
            <a:pPr algn="r" rtl="1"/>
            <a:r>
              <a:rPr lang="ar-SA" sz="2400" b="1" dirty="0">
                <a:solidFill>
                  <a:srgbClr val="FF0000"/>
                </a:solidFill>
              </a:rPr>
              <a:t> </a:t>
            </a:r>
            <a:endParaRPr lang="ar-SY" sz="2400" dirty="0" smtClean="0">
              <a:solidFill>
                <a:srgbClr val="FF0000"/>
              </a:solidFill>
            </a:endParaRPr>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685800"/>
            <a:ext cx="7848600" cy="4343400"/>
          </a:xfrm>
        </p:spPr>
        <p:txBody>
          <a:bodyPr>
            <a:normAutofit/>
          </a:bodyPr>
          <a:lstStyle/>
          <a:p>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000" dirty="0">
                <a:effectLst/>
              </a:rPr>
              <a:t/>
            </a:r>
            <a:br>
              <a:rPr lang="en-US" sz="2000" dirty="0">
                <a:effectLst/>
              </a:rPr>
            </a:br>
            <a:r>
              <a:rPr lang="en-US" sz="2200" dirty="0"/>
              <a:t/>
            </a:r>
            <a:br>
              <a:rPr lang="en-US" sz="2200" dirty="0"/>
            </a:br>
            <a:r>
              <a:rPr lang="en-US" dirty="0"/>
              <a:t/>
            </a:r>
            <a:br>
              <a:rPr lang="en-US" dirty="0"/>
            </a:br>
            <a:endParaRPr lang="ar-SA" dirty="0"/>
          </a:p>
        </p:txBody>
      </p:sp>
      <p:sp>
        <p:nvSpPr>
          <p:cNvPr id="3" name="عنوان فرعي 2"/>
          <p:cNvSpPr>
            <a:spLocks noGrp="1"/>
          </p:cNvSpPr>
          <p:nvPr>
            <p:ph type="subTitle" idx="1"/>
          </p:nvPr>
        </p:nvSpPr>
        <p:spPr>
          <a:xfrm>
            <a:off x="1447800" y="3200400"/>
            <a:ext cx="6400800" cy="1752600"/>
          </a:xfrm>
        </p:spPr>
        <p:txBody>
          <a:bodyPr>
            <a:normAutofit/>
          </a:bodyPr>
          <a:lstStyle/>
          <a:p>
            <a:r>
              <a:rPr lang="ar-EG" b="1" dirty="0"/>
              <a:t> </a:t>
            </a:r>
            <a:endParaRPr lang="en-US" dirty="0"/>
          </a:p>
          <a:p>
            <a:endParaRPr lang="ar-SA" dirty="0"/>
          </a:p>
        </p:txBody>
      </p:sp>
      <p:sp>
        <p:nvSpPr>
          <p:cNvPr id="4" name="Rectangle 3"/>
          <p:cNvSpPr/>
          <p:nvPr/>
        </p:nvSpPr>
        <p:spPr>
          <a:xfrm>
            <a:off x="228600" y="0"/>
            <a:ext cx="8411029" cy="5355312"/>
          </a:xfrm>
          <a:prstGeom prst="rect">
            <a:avLst/>
          </a:prstGeom>
        </p:spPr>
        <p:txBody>
          <a:bodyPr wrap="square">
            <a:spAutoFit/>
          </a:bodyPr>
          <a:lstStyle/>
          <a:p>
            <a:endParaRPr lang="en-US" sz="2800" b="1" u="sng" dirty="0" smtClean="0">
              <a:solidFill>
                <a:srgbClr val="FF0000"/>
              </a:solidFill>
            </a:endParaRPr>
          </a:p>
          <a:p>
            <a:r>
              <a:rPr lang="ar-EG" sz="2800" b="1" dirty="0" smtClean="0">
                <a:solidFill>
                  <a:srgbClr val="0070C0"/>
                </a:solidFill>
              </a:rPr>
              <a:t>المحاضرة </a:t>
            </a:r>
            <a:r>
              <a:rPr lang="ar-EG" sz="2800" b="1" dirty="0">
                <a:solidFill>
                  <a:srgbClr val="0070C0"/>
                </a:solidFill>
              </a:rPr>
              <a:t>الأولى (مقدمة تاريخية حول علم النبات ودراسته وأهمية النباتات للإنسان)</a:t>
            </a:r>
            <a:endParaRPr lang="en-US" sz="2800" b="1" dirty="0">
              <a:solidFill>
                <a:srgbClr val="0070C0"/>
              </a:solidFill>
            </a:endParaRPr>
          </a:p>
          <a:p>
            <a:pPr algn="just"/>
            <a:r>
              <a:rPr lang="ar-EG" b="1" dirty="0">
                <a:solidFill>
                  <a:srgbClr val="0070C0"/>
                </a:solidFill>
              </a:rPr>
              <a:t> </a:t>
            </a:r>
            <a:endParaRPr lang="en-US" sz="2000" b="1" dirty="0">
              <a:solidFill>
                <a:srgbClr val="0070C0"/>
              </a:solidFill>
            </a:endParaRPr>
          </a:p>
          <a:p>
            <a:pPr algn="just"/>
            <a:r>
              <a:rPr lang="ar-EG" sz="2400" b="1" dirty="0">
                <a:solidFill>
                  <a:srgbClr val="FF0000"/>
                </a:solidFill>
              </a:rPr>
              <a:t>بداية علم النبات بدأت بمحاولة تفسير ووصف النباتات وكان ذك في العصر الذهبي للحضارة الإغريقية في القرن الرابع قبل الميلاد من قبل </a:t>
            </a:r>
            <a:r>
              <a:rPr lang="ar-EG" sz="2400" b="1" dirty="0" err="1" smtClean="0">
                <a:solidFill>
                  <a:srgbClr val="FF0000"/>
                </a:solidFill>
              </a:rPr>
              <a:t>ثيوفراستس</a:t>
            </a:r>
            <a:r>
              <a:rPr lang="en-US" sz="2400" b="1" smtClean="0">
                <a:solidFill>
                  <a:srgbClr val="FF0000"/>
                </a:solidFill>
              </a:rPr>
              <a:t> </a:t>
            </a:r>
            <a:r>
              <a:rPr lang="ar-SY" sz="2400" b="1" smtClean="0">
                <a:solidFill>
                  <a:srgbClr val="FF0000"/>
                </a:solidFill>
              </a:rPr>
              <a:t>الذي </a:t>
            </a:r>
            <a:r>
              <a:rPr lang="ar-SY" sz="2400" b="1" dirty="0">
                <a:solidFill>
                  <a:srgbClr val="FF0000"/>
                </a:solidFill>
              </a:rPr>
              <a:t>يعتبر أبو علم النبات </a:t>
            </a:r>
            <a:r>
              <a:rPr lang="en-US" sz="2400" b="1" dirty="0">
                <a:solidFill>
                  <a:srgbClr val="FF0000"/>
                </a:solidFill>
              </a:rPr>
              <a:t>Father of Botany </a:t>
            </a:r>
            <a:r>
              <a:rPr lang="ar-SY" sz="2400" b="1" dirty="0">
                <a:solidFill>
                  <a:srgbClr val="FF0000"/>
                </a:solidFill>
              </a:rPr>
              <a:t> حيث وضع الأساس التجريبي لهذا العلم في كتابه تاريخ النبات والذي تضمن فصل عن تركيب النباتات وتقسيمها وتكاثرها والبيئة الملائمة لنموها والنباتات الاقتصادية, والقيمة العلاجية, والنباتات التي يمكن الاستفادة منها في الطهي. لقد وصف ثيوفراستس حوالي 500 نوع نباتي وادخل عدة مصطلحات وصفية لوصف هذه النباتات. كما انه عمل دراسات عن إنبات البذور </a:t>
            </a:r>
            <a:r>
              <a:rPr lang="en-US" sz="2400" b="1" dirty="0">
                <a:solidFill>
                  <a:srgbClr val="FF0000"/>
                </a:solidFill>
              </a:rPr>
              <a:t>Seed germination</a:t>
            </a:r>
            <a:r>
              <a:rPr lang="ar-SY" sz="2400" b="1" dirty="0">
                <a:solidFill>
                  <a:srgbClr val="FF0000"/>
                </a:solidFill>
              </a:rPr>
              <a:t> وكان هو أول من وضع التميز بين نباتات ذوات الفلقة الواحدة ونباتات ذوات الفلقتين. كما انه ناقش التكاثر الخضري ووصف التلقيح الخلطي في نخيل التمر. </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397691"/>
          </a:xfrm>
        </p:spPr>
        <p:txBody>
          <a:bodyPr>
            <a:normAutofit fontScale="92500"/>
          </a:bodyPr>
          <a:lstStyle/>
          <a:p>
            <a:pPr algn="r" rtl="1"/>
            <a:r>
              <a:rPr lang="ar-SA" sz="2800" b="1" dirty="0" smtClean="0">
                <a:solidFill>
                  <a:srgbClr val="FF0000"/>
                </a:solidFill>
              </a:rPr>
              <a:t>وعليه تمتلك النباتات نظامين جذريين هما</a:t>
            </a:r>
            <a:r>
              <a:rPr lang="en-US" sz="2800" b="1" dirty="0" smtClean="0">
                <a:solidFill>
                  <a:srgbClr val="FF0000"/>
                </a:solidFill>
              </a:rPr>
              <a:t>:</a:t>
            </a:r>
            <a:r>
              <a:rPr lang="ar-SA" sz="2800" b="1" dirty="0" smtClean="0">
                <a:solidFill>
                  <a:srgbClr val="FF0000"/>
                </a:solidFill>
              </a:rPr>
              <a:t>  </a:t>
            </a:r>
            <a:r>
              <a:rPr lang="en-US" sz="2800" b="1" dirty="0" smtClean="0">
                <a:solidFill>
                  <a:srgbClr val="FF0000"/>
                </a:solidFill>
              </a:rPr>
              <a:t>                                    </a:t>
            </a:r>
            <a:br>
              <a:rPr lang="en-US" sz="2800" b="1" dirty="0" smtClean="0">
                <a:solidFill>
                  <a:srgbClr val="FF0000"/>
                </a:solidFill>
              </a:rPr>
            </a:br>
            <a:r>
              <a:rPr lang="ar-SA" sz="2800" b="1" dirty="0" smtClean="0">
                <a:solidFill>
                  <a:srgbClr val="FF0000"/>
                </a:solidFill>
              </a:rPr>
              <a:t>الأول: النظام الجذري الوتدي </a:t>
            </a:r>
            <a:r>
              <a:rPr lang="en-US" sz="2800" b="1" dirty="0" smtClean="0">
                <a:solidFill>
                  <a:srgbClr val="FF0000"/>
                </a:solidFill>
              </a:rPr>
              <a:t>                                Top root system  </a:t>
            </a:r>
            <a:r>
              <a:rPr lang="ar-SY" sz="2800" b="1" dirty="0" smtClean="0">
                <a:solidFill>
                  <a:srgbClr val="FF0000"/>
                </a:solidFill>
              </a:rPr>
              <a:t>                  </a:t>
            </a:r>
            <a:r>
              <a:rPr lang="ar-SA" sz="2800" b="1" dirty="0" smtClean="0">
                <a:solidFill>
                  <a:srgbClr val="FF0000"/>
                </a:solidFill>
              </a:rPr>
              <a:t>  </a:t>
            </a:r>
            <a:r>
              <a:rPr lang="en-US" sz="2800" b="1" dirty="0" smtClean="0">
                <a:solidFill>
                  <a:srgbClr val="FF0000"/>
                </a:solidFill>
              </a:rPr>
              <a:t/>
            </a:r>
            <a:br>
              <a:rPr lang="en-US" sz="2800" b="1" dirty="0" smtClean="0">
                <a:solidFill>
                  <a:srgbClr val="FF0000"/>
                </a:solidFill>
              </a:rPr>
            </a:br>
            <a:r>
              <a:rPr lang="ar-SA" sz="2800" b="1" dirty="0" smtClean="0">
                <a:solidFill>
                  <a:srgbClr val="FF0000"/>
                </a:solidFill>
              </a:rPr>
              <a:t>ويتكون من جذر رئيسي واحد يمتد إلى عمق معين في التربة وتتفرع منه جذور ثانوية </a:t>
            </a:r>
            <a:r>
              <a:rPr lang="ar-SA" sz="2800" b="1" dirty="0" err="1" smtClean="0">
                <a:solidFill>
                  <a:srgbClr val="FF0000"/>
                </a:solidFill>
              </a:rPr>
              <a:t>وثالثية</a:t>
            </a:r>
            <a:r>
              <a:rPr lang="ar-SA" sz="2800" b="1" dirty="0" smtClean="0">
                <a:solidFill>
                  <a:srgbClr val="FF0000"/>
                </a:solidFill>
              </a:rPr>
              <a:t> وهكذا ويعد من مميزات ذوات الفلقتين وعاريات البذور</a:t>
            </a:r>
            <a:r>
              <a:rPr lang="en-US" sz="2800" b="1" dirty="0" smtClean="0">
                <a:solidFill>
                  <a:srgbClr val="FF0000"/>
                </a:solidFill>
              </a:rPr>
              <a:t>.</a:t>
            </a:r>
            <a:r>
              <a:rPr lang="ar-SA" sz="2800" b="1" dirty="0" smtClean="0">
                <a:solidFill>
                  <a:srgbClr val="FF0000"/>
                </a:solidFill>
              </a:rPr>
              <a:t>   </a:t>
            </a:r>
            <a:r>
              <a:rPr lang="en-US" sz="2800" b="1" dirty="0" smtClean="0">
                <a:solidFill>
                  <a:srgbClr val="FF0000"/>
                </a:solidFill>
              </a:rPr>
              <a:t>                               </a:t>
            </a:r>
            <a:br>
              <a:rPr lang="en-US" sz="2800" b="1" dirty="0" smtClean="0">
                <a:solidFill>
                  <a:srgbClr val="FF0000"/>
                </a:solidFill>
              </a:rPr>
            </a:br>
            <a:r>
              <a:rPr lang="ar-SA" sz="2800" b="1" dirty="0" smtClean="0">
                <a:solidFill>
                  <a:srgbClr val="FF0000"/>
                </a:solidFill>
              </a:rPr>
              <a:t>الثاني: النظام الجذري العرضي </a:t>
            </a:r>
            <a:r>
              <a:rPr lang="en-US" sz="2800" b="1" dirty="0" smtClean="0">
                <a:solidFill>
                  <a:srgbClr val="FF0000"/>
                </a:solidFill>
              </a:rPr>
              <a:t>                              Adventitious root system</a:t>
            </a:r>
            <a:br>
              <a:rPr lang="en-US" sz="2800" b="1" dirty="0" smtClean="0">
                <a:solidFill>
                  <a:srgbClr val="FF0000"/>
                </a:solidFill>
              </a:rPr>
            </a:br>
            <a:r>
              <a:rPr lang="ar-SA" sz="2800" b="1" dirty="0" smtClean="0">
                <a:solidFill>
                  <a:srgbClr val="FF0000"/>
                </a:solidFill>
              </a:rPr>
              <a:t>وتنشأ بعد موت الجذر الابتدائي من قاعدة الساق وقد تتفرع لتكون ليفية كما في </a:t>
            </a:r>
            <a:r>
              <a:rPr lang="ar-SA" sz="2800" b="1" dirty="0" err="1" smtClean="0">
                <a:solidFill>
                  <a:srgbClr val="FF0000"/>
                </a:solidFill>
              </a:rPr>
              <a:t>النجيليات</a:t>
            </a:r>
            <a:r>
              <a:rPr lang="ar-SY" sz="2800" b="1" dirty="0" smtClean="0">
                <a:solidFill>
                  <a:srgbClr val="FF0000"/>
                </a:solidFill>
              </a:rPr>
              <a:t>، </a:t>
            </a:r>
            <a:r>
              <a:rPr lang="ar-SA" sz="2800" b="1" dirty="0" smtClean="0">
                <a:solidFill>
                  <a:srgbClr val="FF0000"/>
                </a:solidFill>
              </a:rPr>
              <a:t>وتمتاز </a:t>
            </a:r>
            <a:r>
              <a:rPr lang="ar-SA" sz="2800" b="1" dirty="0" err="1" smtClean="0">
                <a:solidFill>
                  <a:srgbClr val="FF0000"/>
                </a:solidFill>
              </a:rPr>
              <a:t>به</a:t>
            </a:r>
            <a:r>
              <a:rPr lang="ar-SA" sz="2800" b="1" dirty="0" smtClean="0">
                <a:solidFill>
                  <a:srgbClr val="FF0000"/>
                </a:solidFill>
              </a:rPr>
              <a:t> نباتات ذوات الفلقة الواحدة</a:t>
            </a:r>
            <a:r>
              <a:rPr lang="en-US" sz="2800" b="1" dirty="0" smtClean="0">
                <a:solidFill>
                  <a:srgbClr val="FF0000"/>
                </a:solidFill>
              </a:rPr>
              <a:t>  . </a:t>
            </a:r>
            <a:r>
              <a:rPr lang="ar-SA" sz="2800" b="1" dirty="0" smtClean="0">
                <a:solidFill>
                  <a:srgbClr val="FF0000"/>
                </a:solidFill>
              </a:rPr>
              <a:t>يتكون الجذر من المناطق التالية بدأ من الأسفل باتجاه الأعلى</a:t>
            </a:r>
            <a:r>
              <a:rPr lang="en-US" sz="2800" b="1" dirty="0" smtClean="0">
                <a:solidFill>
                  <a:srgbClr val="FF0000"/>
                </a:solidFill>
              </a:rPr>
              <a:t>:</a:t>
            </a:r>
          </a:p>
          <a:p>
            <a:pPr algn="r" rtl="1"/>
            <a:r>
              <a:rPr lang="ar-SA" sz="2800" b="1" dirty="0" smtClean="0">
                <a:solidFill>
                  <a:srgbClr val="FF0000"/>
                </a:solidFill>
              </a:rPr>
              <a:t> القلنسوة، </a:t>
            </a:r>
            <a:r>
              <a:rPr lang="ar-SA" sz="2800" b="1" dirty="0" err="1" smtClean="0">
                <a:solidFill>
                  <a:srgbClr val="FF0000"/>
                </a:solidFill>
              </a:rPr>
              <a:t>المرستيم</a:t>
            </a:r>
            <a:r>
              <a:rPr lang="ar-SA" sz="2800" b="1" dirty="0" smtClean="0">
                <a:solidFill>
                  <a:srgbClr val="FF0000"/>
                </a:solidFill>
              </a:rPr>
              <a:t> </a:t>
            </a:r>
            <a:r>
              <a:rPr lang="ar-SA" sz="2800" b="1" dirty="0" err="1" smtClean="0">
                <a:solidFill>
                  <a:srgbClr val="FF0000"/>
                </a:solidFill>
              </a:rPr>
              <a:t>القمي</a:t>
            </a:r>
            <a:r>
              <a:rPr lang="ar-SA" sz="2800" b="1" dirty="0" smtClean="0">
                <a:solidFill>
                  <a:srgbClr val="FF0000"/>
                </a:solidFill>
              </a:rPr>
              <a:t>، منطقة الاستطالة</a:t>
            </a:r>
            <a:r>
              <a:rPr lang="ar-SY" sz="2800" b="1" dirty="0" smtClean="0">
                <a:solidFill>
                  <a:srgbClr val="FF0000"/>
                </a:solidFill>
              </a:rPr>
              <a:t>، منطقة الشعيرات الجذرية.</a:t>
            </a:r>
            <a:endParaRPr lang="en-US" sz="28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fontScale="77500" lnSpcReduction="20000"/>
          </a:bodyPr>
          <a:lstStyle/>
          <a:p>
            <a:pPr lvl="0" algn="just" rtl="1"/>
            <a:endParaRPr lang="ar-SA" sz="2800" b="1" dirty="0" smtClean="0">
              <a:solidFill>
                <a:srgbClr val="FF0000"/>
              </a:solidFill>
            </a:endParaRPr>
          </a:p>
          <a:p>
            <a:pPr lvl="0" algn="just" rtl="1"/>
            <a:endParaRPr lang="ar-SA" sz="2800" b="1" dirty="0" smtClean="0">
              <a:solidFill>
                <a:srgbClr val="FF0000"/>
              </a:solidFill>
            </a:endParaRPr>
          </a:p>
          <a:p>
            <a:pPr lvl="0" algn="just" rtl="1"/>
            <a:r>
              <a:rPr lang="ar-SA" sz="2800" b="1" dirty="0" smtClean="0">
                <a:solidFill>
                  <a:srgbClr val="FF0000"/>
                </a:solidFill>
              </a:rPr>
              <a:t>2- </a:t>
            </a:r>
            <a:r>
              <a:rPr lang="ar-SA" sz="2800" b="1" dirty="0">
                <a:solidFill>
                  <a:srgbClr val="FF0000"/>
                </a:solidFill>
              </a:rPr>
              <a:t>الساق</a:t>
            </a:r>
            <a:r>
              <a:rPr lang="en-US" sz="2800" b="1" dirty="0">
                <a:solidFill>
                  <a:srgbClr val="FF0000"/>
                </a:solidFill>
              </a:rPr>
              <a:t>                                             Stem </a:t>
            </a:r>
            <a:r>
              <a:rPr lang="ar-SY" sz="2800" b="1" dirty="0">
                <a:solidFill>
                  <a:srgbClr val="FF0000"/>
                </a:solidFill>
              </a:rPr>
              <a:t>                      </a:t>
            </a:r>
            <a:r>
              <a:rPr lang="en-US" sz="2800" b="1" dirty="0">
                <a:solidFill>
                  <a:srgbClr val="FF0000"/>
                </a:solidFill>
              </a:rPr>
              <a:t/>
            </a:r>
            <a:br>
              <a:rPr lang="en-US" sz="2800" b="1" dirty="0">
                <a:solidFill>
                  <a:srgbClr val="FF0000"/>
                </a:solidFill>
              </a:rPr>
            </a:br>
            <a:r>
              <a:rPr lang="ar-SA" sz="2800" b="1" dirty="0">
                <a:solidFill>
                  <a:srgbClr val="FF0000"/>
                </a:solidFill>
              </a:rPr>
              <a:t>جزء النبات الذي يقع فوق سطح التربة غالباً تمتاز الساق بوجود العقد والسلاميات تحمل الأوراق عادة عند منطقة العقد, فضلاً عن وجود البراعم وأحيانا الحراشف تقوم الساق بحمل الأوراق وتعريضها إلى أشعة الشمس وتوصل الماء والمواد الأولية من الجذر إلى الأوراق</a:t>
            </a:r>
            <a:r>
              <a:rPr lang="ar-SY" sz="2800" b="1" dirty="0">
                <a:solidFill>
                  <a:srgbClr val="FF0000"/>
                </a:solidFill>
              </a:rPr>
              <a:t>،</a:t>
            </a:r>
            <a:r>
              <a:rPr lang="ar-SA" sz="2800" b="1" dirty="0">
                <a:solidFill>
                  <a:srgbClr val="FF0000"/>
                </a:solidFill>
              </a:rPr>
              <a:t> كما أنها تقوم بتوزيع المواد الغذائية على أجزاء النبات. والتركيب الضوئي عندما تكون خضراء وكذلك خزن المواد الغذائية السيقان تكون بأنواع مختلفة، فقد تكون هوائية (القائمة والصاعدة والضعيفة) أو تكون السيقان أرضية كالأبصال والدرنات والرايزومات وبعض السيقان تكون محورة .</a:t>
            </a:r>
            <a:r>
              <a:rPr lang="en-US" sz="2800" b="1" dirty="0">
                <a:solidFill>
                  <a:srgbClr val="FF0000"/>
                </a:solidFill>
              </a:rPr>
              <a:t>                          </a:t>
            </a:r>
            <a:endParaRPr lang="ar-SA" sz="2800" b="1" dirty="0" smtClean="0">
              <a:solidFill>
                <a:srgbClr val="FF0000"/>
              </a:solidFill>
            </a:endParaRPr>
          </a:p>
          <a:p>
            <a:pPr lvl="0" algn="r" rtl="1"/>
            <a:r>
              <a:rPr lang="en-US" sz="2800" b="1" dirty="0" smtClean="0">
                <a:solidFill>
                  <a:srgbClr val="FF0000"/>
                </a:solidFill>
              </a:rPr>
              <a:t> </a:t>
            </a:r>
            <a:r>
              <a:rPr lang="ar-SA" sz="2800" b="1" dirty="0">
                <a:solidFill>
                  <a:srgbClr val="FF0000"/>
                </a:solidFill>
              </a:rPr>
              <a:t>تعرف على السيقان المحورة, ما سبب تسميتها بالمحورة يكون النمو في الجذر أكثر انتظاماً مما في الساق (ماالسبب)؟ ذلك لوجود العقد والسلاميات في السيقان وخلو الجذور منها وكذلك وجود الأوراق والبراعم وعدم وجودها في السيقان</a:t>
            </a:r>
            <a:r>
              <a:rPr lang="en-US" sz="2800" b="1" dirty="0" smtClean="0">
                <a:solidFill>
                  <a:srgbClr val="FF0000"/>
                </a:solidFill>
              </a:rPr>
              <a:t>.</a:t>
            </a:r>
            <a:endParaRPr lang="ar-SA" sz="2800" b="1" dirty="0" smtClean="0">
              <a:solidFill>
                <a:srgbClr val="FF0000"/>
              </a:solidFill>
            </a:endParaRPr>
          </a:p>
          <a:p>
            <a:pPr lvl="0" algn="r" rtl="1"/>
            <a:r>
              <a:rPr lang="ar-SA" sz="2800" b="1" dirty="0" smtClean="0">
                <a:solidFill>
                  <a:srgbClr val="FF0000"/>
                </a:solidFill>
              </a:rPr>
              <a:t> </a:t>
            </a:r>
            <a:r>
              <a:rPr lang="en-US" sz="2800" b="1" dirty="0">
                <a:solidFill>
                  <a:srgbClr val="FF0000"/>
                </a:solidFill>
              </a:rPr>
              <a:t/>
            </a:r>
            <a:br>
              <a:rPr lang="en-US" sz="2800" b="1" dirty="0">
                <a:solidFill>
                  <a:srgbClr val="FF0000"/>
                </a:solidFill>
              </a:rPr>
            </a:br>
            <a:r>
              <a:rPr lang="ar-SA" sz="2800" b="1" dirty="0" smtClean="0">
                <a:solidFill>
                  <a:srgbClr val="FF0000"/>
                </a:solidFill>
              </a:rPr>
              <a:t>3-الورقة </a:t>
            </a:r>
            <a:r>
              <a:rPr lang="en-US" sz="2800" b="1" dirty="0" smtClean="0">
                <a:solidFill>
                  <a:srgbClr val="FF0000"/>
                </a:solidFill>
              </a:rPr>
              <a:t> </a:t>
            </a:r>
            <a:r>
              <a:rPr lang="en-US" sz="2800" b="1" dirty="0">
                <a:solidFill>
                  <a:srgbClr val="FF0000"/>
                </a:solidFill>
              </a:rPr>
              <a:t>Leaf</a:t>
            </a:r>
            <a:br>
              <a:rPr lang="en-US" sz="2800" b="1" dirty="0">
                <a:solidFill>
                  <a:srgbClr val="FF0000"/>
                </a:solidFill>
              </a:rPr>
            </a:br>
            <a:r>
              <a:rPr lang="ar-SA" sz="2800" b="1" dirty="0">
                <a:solidFill>
                  <a:srgbClr val="FF0000"/>
                </a:solidFill>
              </a:rPr>
              <a:t>جزء النبات الخضري الذي يحمل على عقد السيقان وتمتاز غالباً بكونها واسعة ومنبسطة وتقوم بالتركيب الضوئي والنتح والتنفس </a:t>
            </a:r>
            <a:r>
              <a:rPr lang="ar-SY" sz="2800" b="1" dirty="0">
                <a:solidFill>
                  <a:srgbClr val="FF0000"/>
                </a:solidFill>
              </a:rPr>
              <a:t>و </a:t>
            </a:r>
            <a:r>
              <a:rPr lang="ar-SA" sz="2800" b="1" dirty="0">
                <a:solidFill>
                  <a:srgbClr val="FF0000"/>
                </a:solidFill>
              </a:rPr>
              <a:t>تمتاز الأوراق بصفات مختلفة، فقد تكون جالسة مباشرة على عقد الساق أو محمولة على سويق وقد تلحق بالأوراق زوائد مثل الاذينات والاذينات النصلية.</a:t>
            </a:r>
            <a:r>
              <a:rPr lang="en-US" sz="2800" b="1" dirty="0">
                <a:solidFill>
                  <a:srgbClr val="FF0000"/>
                </a:solidFill>
              </a:rPr>
              <a:t/>
            </a:r>
            <a:br>
              <a:rPr lang="en-US" sz="2800" b="1" dirty="0">
                <a:solidFill>
                  <a:srgbClr val="FF0000"/>
                </a:solidFill>
              </a:rPr>
            </a:br>
            <a:endParaRPr lang="ar-SY" sz="4800" b="1" dirty="0" smtClean="0">
              <a:solidFill>
                <a:srgbClr val="FF0000"/>
              </a:solidFill>
            </a:endParaRPr>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397691"/>
          </a:xfrm>
        </p:spPr>
        <p:txBody>
          <a:bodyPr>
            <a:normAutofit/>
          </a:bodyPr>
          <a:lstStyle/>
          <a:p>
            <a:pPr algn="r" rtl="1"/>
            <a:r>
              <a:rPr lang="ar-SA" b="1" dirty="0" smtClean="0">
                <a:solidFill>
                  <a:srgbClr val="FF0000"/>
                </a:solidFill>
              </a:rPr>
              <a:t>4- الزهرة </a:t>
            </a:r>
            <a:r>
              <a:rPr lang="en-US" b="1" dirty="0" smtClean="0">
                <a:solidFill>
                  <a:srgbClr val="FF0000"/>
                </a:solidFill>
              </a:rPr>
              <a:t>                                           Flower</a:t>
            </a:r>
            <a:br>
              <a:rPr lang="en-US" b="1" dirty="0" smtClean="0">
                <a:solidFill>
                  <a:srgbClr val="FF0000"/>
                </a:solidFill>
              </a:rPr>
            </a:br>
            <a:r>
              <a:rPr lang="ar-SA" b="1" dirty="0" smtClean="0">
                <a:solidFill>
                  <a:srgbClr val="FF0000"/>
                </a:solidFill>
              </a:rPr>
              <a:t>عبارة عن غصن محور يحمل أوراق متخصصة لغرض التكاثر أو المساعدة عليه وهي عضو التكاثر في النباتات الزهرية</a:t>
            </a:r>
            <a:r>
              <a:rPr lang="ar-SY" b="1" dirty="0" smtClean="0">
                <a:solidFill>
                  <a:srgbClr val="FF0000"/>
                </a:solidFill>
              </a:rPr>
              <a:t>. </a:t>
            </a:r>
            <a:r>
              <a:rPr lang="ar-SA" b="1" dirty="0" smtClean="0">
                <a:solidFill>
                  <a:srgbClr val="FF0000"/>
                </a:solidFill>
              </a:rPr>
              <a:t>تتكون الزهرة النموذجية من أربع حلقات وهي</a:t>
            </a:r>
            <a:r>
              <a:rPr lang="en-US" b="1" dirty="0" smtClean="0">
                <a:solidFill>
                  <a:srgbClr val="FF0000"/>
                </a:solidFill>
              </a:rPr>
              <a:t>:</a:t>
            </a:r>
            <a:br>
              <a:rPr lang="en-US" b="1" dirty="0" smtClean="0">
                <a:solidFill>
                  <a:srgbClr val="FF0000"/>
                </a:solidFill>
              </a:rPr>
            </a:br>
            <a:r>
              <a:rPr lang="ar-SA" b="1" dirty="0" smtClean="0">
                <a:solidFill>
                  <a:srgbClr val="FF0000"/>
                </a:solidFill>
              </a:rPr>
              <a:t>الكأس وهي الحلقة الخارجية من الزهرة ويتألف من عدد من الوحدات تدعى </a:t>
            </a:r>
            <a:r>
              <a:rPr lang="ar-SA" b="1" dirty="0" err="1" smtClean="0">
                <a:solidFill>
                  <a:srgbClr val="FF0000"/>
                </a:solidFill>
              </a:rPr>
              <a:t>سبلات</a:t>
            </a:r>
            <a:r>
              <a:rPr lang="ar-SA" b="1" dirty="0" smtClean="0">
                <a:solidFill>
                  <a:srgbClr val="FF0000"/>
                </a:solidFill>
              </a:rPr>
              <a:t> وهو اخضر اللون غالباً (ما هي وظائف الكأس؟</a:t>
            </a:r>
            <a:r>
              <a:rPr lang="en-US" b="1" dirty="0" smtClean="0">
                <a:solidFill>
                  <a:srgbClr val="FF0000"/>
                </a:solidFill>
              </a:rPr>
              <a:t>                            </a:t>
            </a:r>
            <a:r>
              <a:rPr lang="ar-SA" b="1" dirty="0" smtClean="0">
                <a:solidFill>
                  <a:srgbClr val="FF0000"/>
                </a:solidFill>
              </a:rPr>
              <a:t>        </a:t>
            </a:r>
            <a:r>
              <a:rPr lang="en-US" b="1" dirty="0" smtClean="0">
                <a:solidFill>
                  <a:srgbClr val="FF0000"/>
                </a:solidFill>
              </a:rPr>
              <a:t/>
            </a:r>
            <a:br>
              <a:rPr lang="en-US" b="1" dirty="0" smtClean="0">
                <a:solidFill>
                  <a:srgbClr val="FF0000"/>
                </a:solidFill>
              </a:rPr>
            </a:br>
            <a:r>
              <a:rPr lang="ar-SA" b="1" dirty="0" err="1" smtClean="0">
                <a:solidFill>
                  <a:srgbClr val="FF0000"/>
                </a:solidFill>
              </a:rPr>
              <a:t>التويج</a:t>
            </a:r>
            <a:r>
              <a:rPr lang="ar-SA" b="1" dirty="0" smtClean="0">
                <a:solidFill>
                  <a:srgbClr val="FF0000"/>
                </a:solidFill>
              </a:rPr>
              <a:t> وهو الحلقة الثانية بعد الكأس ووحداته الأساسية تدعى </a:t>
            </a:r>
            <a:r>
              <a:rPr lang="ar-SA" b="1" dirty="0" err="1" smtClean="0">
                <a:solidFill>
                  <a:srgbClr val="FF0000"/>
                </a:solidFill>
              </a:rPr>
              <a:t>بتلات</a:t>
            </a:r>
            <a:r>
              <a:rPr lang="ar-SA" b="1" dirty="0" smtClean="0">
                <a:solidFill>
                  <a:srgbClr val="FF0000"/>
                </a:solidFill>
              </a:rPr>
              <a:t> ويكون غالباً ملون ووظيفته الأساسية جذب الحشرات لغرض التلقيح (هل تعرف وظائف أخرى </a:t>
            </a:r>
            <a:r>
              <a:rPr lang="ar-SA" b="1" dirty="0" err="1" smtClean="0">
                <a:solidFill>
                  <a:srgbClr val="FF0000"/>
                </a:solidFill>
              </a:rPr>
              <a:t>للتويج</a:t>
            </a:r>
            <a:r>
              <a:rPr lang="ar-SA" b="1" dirty="0" smtClean="0">
                <a:solidFill>
                  <a:srgbClr val="FF0000"/>
                </a:solidFill>
              </a:rPr>
              <a:t>)؟</a:t>
            </a:r>
            <a:r>
              <a:rPr lang="en-US" b="1" dirty="0" smtClean="0">
                <a:solidFill>
                  <a:srgbClr val="FF0000"/>
                </a:solidFill>
              </a:rPr>
              <a:t> </a:t>
            </a:r>
            <a:r>
              <a:rPr lang="en-US" sz="2800" dirty="0" smtClean="0"/>
              <a:t/>
            </a:r>
            <a:br>
              <a:rPr lang="en-US" sz="2800"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rtl="0"/>
            <a:r>
              <a:rPr lang="ar-SY" sz="3000" b="1" dirty="0">
                <a:solidFill>
                  <a:srgbClr val="0070C0"/>
                </a:solidFill>
              </a:rPr>
              <a:t>المحاضرة الخامسة (المكونات اللاعضوية في النبات وأنواعها) </a:t>
            </a:r>
            <a:endParaRPr lang="en-US" sz="3000" b="1" dirty="0">
              <a:solidFill>
                <a:srgbClr val="0070C0"/>
              </a:solidFill>
            </a:endParaRPr>
          </a:p>
          <a:p>
            <a:pPr algn="r"/>
            <a:r>
              <a:rPr lang="en-US" sz="2000" b="1" dirty="0">
                <a:solidFill>
                  <a:srgbClr val="FF0000"/>
                </a:solidFill>
              </a:rPr>
              <a:t>                                         Inorganic Components </a:t>
            </a:r>
            <a:r>
              <a:rPr lang="ar-SA" sz="2000" b="1" dirty="0">
                <a:solidFill>
                  <a:srgbClr val="FF0000"/>
                </a:solidFill>
              </a:rPr>
              <a:t>- المكونات اللاعضوية </a:t>
            </a:r>
            <a:br>
              <a:rPr lang="ar-SA" sz="2000" b="1" dirty="0">
                <a:solidFill>
                  <a:srgbClr val="FF0000"/>
                </a:solidFill>
              </a:rPr>
            </a:br>
            <a:r>
              <a:rPr lang="en-US" sz="2000" b="1" dirty="0">
                <a:solidFill>
                  <a:srgbClr val="FF0000"/>
                </a:solidFill>
              </a:rPr>
              <a:t>                                                                            Water</a:t>
            </a:r>
            <a:r>
              <a:rPr lang="ar-SA" sz="2000" b="1" dirty="0" smtClean="0">
                <a:solidFill>
                  <a:srgbClr val="FF0000"/>
                </a:solidFill>
              </a:rPr>
              <a:t>الماء  </a:t>
            </a:r>
            <a:r>
              <a:rPr lang="ar-SY" sz="2000" b="1" dirty="0">
                <a:solidFill>
                  <a:srgbClr val="FF0000"/>
                </a:solidFill>
              </a:rPr>
              <a:t>أولا: </a:t>
            </a:r>
            <a:r>
              <a:rPr lang="ar-SA" sz="2000" b="1" dirty="0">
                <a:solidFill>
                  <a:srgbClr val="FF0000"/>
                </a:solidFill>
              </a:rPr>
              <a:t/>
            </a:r>
            <a:br>
              <a:rPr lang="ar-SA" sz="2000" b="1" dirty="0">
                <a:solidFill>
                  <a:srgbClr val="FF0000"/>
                </a:solidFill>
              </a:rPr>
            </a:br>
            <a:r>
              <a:rPr lang="ar-SA" sz="2000" b="1" dirty="0">
                <a:solidFill>
                  <a:srgbClr val="FF0000"/>
                </a:solidFill>
              </a:rPr>
              <a:t>يشكل الماء أعلى نسبة بين المركبات الكيميائية الموجودة في الكائنات الحية حيث يمثل حوالي </a:t>
            </a:r>
            <a:r>
              <a:rPr lang="en-US" sz="2000" b="1" dirty="0" smtClean="0">
                <a:solidFill>
                  <a:srgbClr val="FF0000"/>
                </a:solidFill>
              </a:rPr>
              <a:t>60</a:t>
            </a:r>
            <a:r>
              <a:rPr lang="ar-SA" sz="2000" b="1" dirty="0" smtClean="0">
                <a:solidFill>
                  <a:srgbClr val="FF0000"/>
                </a:solidFill>
              </a:rPr>
              <a:t>—95</a:t>
            </a:r>
            <a:r>
              <a:rPr lang="ar-SA" sz="2000" b="1" dirty="0">
                <a:solidFill>
                  <a:srgbClr val="FF0000"/>
                </a:solidFill>
              </a:rPr>
              <a:t>% من الوزن الكلي لمختلف الخلايا والأنسجة. أن الماء مذيب طبيعي للايونات المعدنية ولا يمكن أن يستغنى عنه في العمليات الايضية التي تتم كلياً داخل محيط مائي كما يكون الماء كوسط انتشار للنظام الغروي للبروتوبلازم حيث أن الماء يمتزج بسهولة مع البروتوبلازم فضلاً عن أن جزيئات الماء تسهم كذلك في العديد من التفاعلات الأنزيمية في الخلية ويمكن أن تنشأ نتيجة العمليات الايضية. ويوجد الماء في الخلية على شكلين:   </a:t>
            </a:r>
            <a:endParaRPr lang="ar-SA" sz="2000" b="1" dirty="0" smtClean="0">
              <a:solidFill>
                <a:srgbClr val="FF0000"/>
              </a:solidFill>
            </a:endParaRPr>
          </a:p>
          <a:p>
            <a:pPr algn="r"/>
            <a:r>
              <a:rPr lang="ar-SA" sz="2000" b="1" dirty="0" smtClean="0">
                <a:solidFill>
                  <a:srgbClr val="FF0000"/>
                </a:solidFill>
              </a:rPr>
              <a:t>                                     </a:t>
            </a:r>
            <a:r>
              <a:rPr lang="ar-SA" sz="2000" b="1" dirty="0">
                <a:solidFill>
                  <a:srgbClr val="FF0000"/>
                </a:solidFill>
              </a:rPr>
              <a:t/>
            </a:r>
            <a:br>
              <a:rPr lang="ar-SA" sz="2000" b="1" dirty="0">
                <a:solidFill>
                  <a:srgbClr val="FF0000"/>
                </a:solidFill>
              </a:rPr>
            </a:br>
            <a:r>
              <a:rPr lang="en-US" sz="2000" b="1" dirty="0">
                <a:solidFill>
                  <a:srgbClr val="FF0000"/>
                </a:solidFill>
              </a:rPr>
              <a:t>                                                                    </a:t>
            </a:r>
            <a:r>
              <a:rPr lang="en-US" sz="2000" b="1" dirty="0" smtClean="0">
                <a:solidFill>
                  <a:srgbClr val="FF0000"/>
                </a:solidFill>
              </a:rPr>
              <a:t>:Free water</a:t>
            </a:r>
            <a:r>
              <a:rPr lang="ar-SA" sz="2000" b="1" dirty="0" smtClean="0">
                <a:solidFill>
                  <a:srgbClr val="FF0000"/>
                </a:solidFill>
              </a:rPr>
              <a:t>الماء الحر ‌-</a:t>
            </a:r>
            <a:endParaRPr lang="en-US" sz="2000" b="1" dirty="0">
              <a:solidFill>
                <a:srgbClr val="FF0000"/>
              </a:solidFill>
            </a:endParaRPr>
          </a:p>
          <a:p>
            <a:pPr algn="just" rtl="0"/>
            <a:r>
              <a:rPr lang="ar-SA" sz="2000" b="1" dirty="0">
                <a:solidFill>
                  <a:srgbClr val="FF0000"/>
                </a:solidFill>
              </a:rPr>
              <a:t>هو الماء الذي ينتقل بحرية بين مكونات الخلية ويدخل في عمليات التحول الغذائي ((الايض)) ويعمل وسطاً للتفاعلات الكيميائية ويشكل نسبة 95% من كمية الماء الموجود في الخلية. </a:t>
            </a:r>
            <a:br>
              <a:rPr lang="ar-SA" sz="2000" b="1" dirty="0">
                <a:solidFill>
                  <a:srgbClr val="FF0000"/>
                </a:solidFill>
              </a:rPr>
            </a:br>
            <a:r>
              <a:rPr lang="ar-SA" sz="2000" b="1" dirty="0">
                <a:solidFill>
                  <a:srgbClr val="FF0000"/>
                </a:solidFill>
              </a:rPr>
              <a:t> </a:t>
            </a:r>
            <a:r>
              <a:rPr lang="ar-SY" sz="2000" b="1" dirty="0" smtClean="0">
                <a:solidFill>
                  <a:srgbClr val="FF0000"/>
                </a:solidFill>
              </a:rPr>
              <a:t>:</a:t>
            </a:r>
            <a:endParaRPr lang="ar-SY" sz="4800" b="1" dirty="0">
              <a:solidFill>
                <a:srgbClr val="FF0000"/>
              </a:solidFill>
            </a:endParaRPr>
          </a:p>
          <a:p>
            <a:pPr>
              <a:buNone/>
            </a:pPr>
            <a:endParaRPr lang="ar-SY" sz="4800" b="1" dirty="0" smtClean="0">
              <a:solidFill>
                <a:srgbClr val="FF0000"/>
              </a:solidFill>
            </a:endParaRPr>
          </a:p>
          <a:p>
            <a:endParaRPr lang="ar-SY" sz="4800" b="1" dirty="0">
              <a:solidFill>
                <a:srgbClr val="FF0000"/>
              </a:solidFill>
            </a:endParaRPr>
          </a:p>
          <a:p>
            <a:pPr>
              <a:buNone/>
            </a:pPr>
            <a:endParaRPr lang="ar-SY" sz="4800" b="1" dirty="0" smtClean="0">
              <a:solidFill>
                <a:srgbClr val="FF0000"/>
              </a:solidFill>
            </a:endParaRPr>
          </a:p>
          <a:p>
            <a:endParaRPr lang="ar-SA"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473891"/>
          </a:xfrm>
        </p:spPr>
        <p:txBody>
          <a:bodyPr>
            <a:normAutofit fontScale="85000" lnSpcReduction="20000"/>
          </a:bodyPr>
          <a:lstStyle/>
          <a:p>
            <a:pPr algn="r" rtl="1"/>
            <a:r>
              <a:rPr lang="ar-SA" b="1" dirty="0" smtClean="0">
                <a:solidFill>
                  <a:srgbClr val="FF0000"/>
                </a:solidFill>
              </a:rPr>
              <a:t>ب ‌- ماء مقيد </a:t>
            </a:r>
            <a:r>
              <a:rPr lang="en-US" b="1" dirty="0" smtClean="0">
                <a:solidFill>
                  <a:srgbClr val="FF0000"/>
                </a:solidFill>
              </a:rPr>
              <a:t>Bound Water</a:t>
            </a:r>
            <a:r>
              <a:rPr lang="ar-SA" b="1" dirty="0" smtClean="0">
                <a:solidFill>
                  <a:srgbClr val="FF0000"/>
                </a:solidFill>
              </a:rPr>
              <a:t> </a:t>
            </a:r>
            <a:endParaRPr lang="en-US" b="1" dirty="0" smtClean="0">
              <a:solidFill>
                <a:srgbClr val="FF0000"/>
              </a:solidFill>
            </a:endParaRPr>
          </a:p>
          <a:p>
            <a:pPr algn="r" rtl="1"/>
            <a:r>
              <a:rPr lang="ar-SA" b="1" dirty="0" smtClean="0">
                <a:solidFill>
                  <a:srgbClr val="FF0000"/>
                </a:solidFill>
              </a:rPr>
              <a:t>وهو الماء المتصل بجزيئات البروتين بروابط كيميائية أي انه يدخل ضمن تركيب مكونات الخلية وتقدر نسبته 4-5% من كمية الماء الموجود في الخلية. </a:t>
            </a:r>
          </a:p>
          <a:p>
            <a:pPr algn="just" rtl="1"/>
            <a:r>
              <a:rPr lang="ar-SA" b="1" dirty="0" smtClean="0">
                <a:solidFill>
                  <a:srgbClr val="FF0000"/>
                </a:solidFill>
              </a:rPr>
              <a:t>                           </a:t>
            </a:r>
            <a:br>
              <a:rPr lang="ar-SA" b="1" dirty="0" smtClean="0">
                <a:solidFill>
                  <a:srgbClr val="FF0000"/>
                </a:solidFill>
              </a:rPr>
            </a:br>
            <a:r>
              <a:rPr lang="ar-SA" b="1" dirty="0" smtClean="0">
                <a:solidFill>
                  <a:srgbClr val="FF0000"/>
                </a:solidFill>
              </a:rPr>
              <a:t>يمتلك الماء بعض الخواص الكيميائية والفيزيائية الفريدة والتي جعلته ملائماً جداً للأنظمة </a:t>
            </a:r>
            <a:r>
              <a:rPr lang="ar-SA" b="1" dirty="0" err="1" smtClean="0">
                <a:solidFill>
                  <a:srgbClr val="FF0000"/>
                </a:solidFill>
              </a:rPr>
              <a:t>البايولوجية</a:t>
            </a:r>
            <a:r>
              <a:rPr lang="ar-SA" b="1" dirty="0" smtClean="0">
                <a:solidFill>
                  <a:srgbClr val="FF0000"/>
                </a:solidFill>
              </a:rPr>
              <a:t> ومن أهم الخواص </a:t>
            </a:r>
            <a:r>
              <a:rPr lang="ar-SA" b="1" dirty="0" err="1" smtClean="0">
                <a:solidFill>
                  <a:srgbClr val="FF0000"/>
                </a:solidFill>
              </a:rPr>
              <a:t>البايولوجية</a:t>
            </a:r>
            <a:r>
              <a:rPr lang="ar-SA" b="1" dirty="0" smtClean="0">
                <a:solidFill>
                  <a:srgbClr val="FF0000"/>
                </a:solidFill>
              </a:rPr>
              <a:t> المهمة للماء هي القطبية والآصرة الهيدروجينية ، فيما يتعلق بقطبية جزيئه الماء فأن من صفات الماء امتلاكه قوة تجاذب وتماسك كبيرتين حيث أن كل ذرة من ذرتي الهيدروجين تشترك بزوج من الالكترونات مع ذرة الأوكسجين. </a:t>
            </a:r>
          </a:p>
          <a:p>
            <a:pPr algn="just" rtl="1"/>
            <a:endParaRPr lang="ar-SA" b="1" dirty="0" smtClean="0">
              <a:solidFill>
                <a:srgbClr val="FF0000"/>
              </a:solidFill>
            </a:endParaRPr>
          </a:p>
          <a:p>
            <a:pPr algn="just" rtl="1"/>
            <a:r>
              <a:rPr lang="ar-SA" b="1" dirty="0" smtClean="0">
                <a:solidFill>
                  <a:srgbClr val="FF0000"/>
                </a:solidFill>
              </a:rPr>
              <a:t>ونظراً لان </a:t>
            </a:r>
            <a:r>
              <a:rPr lang="ar-SA" b="1" dirty="0" err="1" smtClean="0">
                <a:solidFill>
                  <a:srgbClr val="FF0000"/>
                </a:solidFill>
              </a:rPr>
              <a:t>جزيئة</a:t>
            </a:r>
            <a:r>
              <a:rPr lang="ar-SA" b="1" dirty="0" smtClean="0">
                <a:solidFill>
                  <a:srgbClr val="FF0000"/>
                </a:solidFill>
              </a:rPr>
              <a:t> الماء متعادلة كهربائياً فان الشحنات الموجبة والسالبة بعيدة جداً بعضها عن البعض كما أن </a:t>
            </a:r>
            <a:r>
              <a:rPr lang="ar-SA" b="1" dirty="0" err="1" smtClean="0">
                <a:solidFill>
                  <a:srgbClr val="FF0000"/>
                </a:solidFill>
              </a:rPr>
              <a:t>جزيئة</a:t>
            </a:r>
            <a:r>
              <a:rPr lang="ar-SA" b="1" dirty="0" smtClean="0">
                <a:solidFill>
                  <a:srgbClr val="FF0000"/>
                </a:solidFill>
              </a:rPr>
              <a:t> الماء تعد ثنائية القطبية وهذه الحقيقة هي السبب الرئيس </a:t>
            </a:r>
            <a:r>
              <a:rPr lang="ar-SA" b="1" dirty="0" err="1" smtClean="0">
                <a:solidFill>
                  <a:srgbClr val="FF0000"/>
                </a:solidFill>
              </a:rPr>
              <a:t>المسؤول</a:t>
            </a:r>
            <a:r>
              <a:rPr lang="ar-SA" b="1" dirty="0" smtClean="0">
                <a:solidFill>
                  <a:srgbClr val="FF0000"/>
                </a:solidFill>
              </a:rPr>
              <a:t> عن قوة التجاذب بين جزيئات الماء ونظراً للكهربائية السالبة لذرة الأوكسجين ومقدار الزاوية التي تربط بين ذرتي الهيدروجين أصبحت جزئية الماء قطبية فذرة الأوكسجين تحمل شحنة سالبة جزئياً ويحمل كل من ذرتي الهيدروجين شحنة موجبة جزئياً ولكون الماء مركباً قطبياً لذلك يعد مذيباً جيداً للمركبات القطبية ولكنه غير قابل للامتزاج بالمركبات غير القطبية الحاوية على مجاميع كارهة للماء.</a:t>
            </a:r>
            <a:endParaRPr lang="ar-SY" sz="66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rtl="1"/>
            <a:r>
              <a:rPr lang="ar-SA" sz="2000" b="1" dirty="0">
                <a:solidFill>
                  <a:srgbClr val="FF0000"/>
                </a:solidFill>
              </a:rPr>
              <a:t>لذلك فان الماء يمتلك الصفات التالية:   </a:t>
            </a:r>
            <a:endParaRPr lang="ar-SA" sz="2000" b="1" dirty="0" smtClean="0">
              <a:solidFill>
                <a:srgbClr val="FF0000"/>
              </a:solidFill>
            </a:endParaRPr>
          </a:p>
          <a:p>
            <a:pPr algn="r" rtl="1"/>
            <a:r>
              <a:rPr lang="ar-SA" sz="2000" b="1" dirty="0" smtClean="0">
                <a:solidFill>
                  <a:srgbClr val="FF0000"/>
                </a:solidFill>
              </a:rPr>
              <a:t>1- </a:t>
            </a:r>
            <a:r>
              <a:rPr lang="ar-SA" sz="2000" b="1" dirty="0">
                <a:solidFill>
                  <a:srgbClr val="FF0000"/>
                </a:solidFill>
              </a:rPr>
              <a:t>الماء مذيب                                        </a:t>
            </a:r>
            <a:r>
              <a:rPr lang="en-US" sz="2000" b="1" dirty="0">
                <a:solidFill>
                  <a:srgbClr val="FF0000"/>
                </a:solidFill>
              </a:rPr>
              <a:t>  </a:t>
            </a:r>
            <a:r>
              <a:rPr lang="ar-SA" sz="2000" b="1" dirty="0">
                <a:solidFill>
                  <a:srgbClr val="FF0000"/>
                </a:solidFill>
              </a:rPr>
              <a:t>        </a:t>
            </a:r>
            <a:endParaRPr lang="en-US" sz="2000" b="1" dirty="0">
              <a:solidFill>
                <a:srgbClr val="FF0000"/>
              </a:solidFill>
            </a:endParaRPr>
          </a:p>
          <a:p>
            <a:pPr algn="r" rtl="1"/>
            <a:r>
              <a:rPr lang="ar-SA" sz="2000" b="1" dirty="0">
                <a:solidFill>
                  <a:srgbClr val="FF0000"/>
                </a:solidFill>
              </a:rPr>
              <a:t>2-يعد الماء متماسكاً ومتلاصقا: تظهر هاتان الصفتان نتيجة للشد السطحي لجزئيات الماء فالماء عبارة عن مادة متماسكة ومتلاصقة والتي تفسر الخاصية الشعرية وقابلية التحرك إلى الأعلى.     </a:t>
            </a:r>
            <a:endParaRPr lang="en-US" sz="2000" b="1" dirty="0">
              <a:solidFill>
                <a:srgbClr val="FF0000"/>
              </a:solidFill>
            </a:endParaRPr>
          </a:p>
          <a:p>
            <a:pPr algn="r" rtl="1"/>
            <a:r>
              <a:rPr lang="ar-SA" sz="2000" b="1" dirty="0">
                <a:solidFill>
                  <a:srgbClr val="FF0000"/>
                </a:solidFill>
              </a:rPr>
              <a:t>3- قابلية استيعاب عال للحرارة: أن أهمية هذه الصفة تعود إلى أن الكائن الحي بإمكانه أن يكتسب أو يفقد حرارة عالية نسبياً بأقل ما يمكن من تغيير قي درجة حرارة الجسم.                      </a:t>
            </a:r>
            <a:endParaRPr lang="en-US" sz="2000" b="1" dirty="0">
              <a:solidFill>
                <a:srgbClr val="FF0000"/>
              </a:solidFill>
            </a:endParaRPr>
          </a:p>
          <a:p>
            <a:pPr algn="r" rtl="1"/>
            <a:r>
              <a:rPr lang="ar-SA" sz="2000" b="1" dirty="0" smtClean="0">
                <a:solidFill>
                  <a:srgbClr val="FF0000"/>
                </a:solidFill>
              </a:rPr>
              <a:t>4- ارتفاع درجة حرارة التبخر: أن تبخر الماء من السطح يولد تبريداً كبيراً وعليه فان عدداً كبيراً من الكائنات الحية تتخلص من الحرارة الزائدة عن طريق التبخر.                     </a:t>
            </a:r>
            <a:br>
              <a:rPr lang="ar-SA" sz="2000" b="1" dirty="0" smtClean="0">
                <a:solidFill>
                  <a:srgbClr val="FF0000"/>
                </a:solidFill>
              </a:rPr>
            </a:br>
            <a:r>
              <a:rPr lang="ar-SA" sz="2000" b="1" dirty="0" smtClean="0">
                <a:solidFill>
                  <a:srgbClr val="FF0000"/>
                </a:solidFill>
              </a:rPr>
              <a:t>5- درجة انصهار عالية: وتكمن أهمية ارتفاع درجة انصهار الماء في المحافظة على الكائنات الحية من </a:t>
            </a:r>
            <a:r>
              <a:rPr lang="ar-SA" sz="2000" b="1" dirty="0" err="1" smtClean="0">
                <a:solidFill>
                  <a:srgbClr val="FF0000"/>
                </a:solidFill>
              </a:rPr>
              <a:t>الانجماد</a:t>
            </a:r>
            <a:r>
              <a:rPr lang="ar-SA" sz="2000" b="1" dirty="0" smtClean="0">
                <a:solidFill>
                  <a:srgbClr val="FF0000"/>
                </a:solidFill>
              </a:rPr>
              <a:t> فكلما زادت درجة حرارة الانصهار تطلب رفع تلك الدرجة لذلك السائل لغرض تحويله إلى صلب.                                              </a:t>
            </a:r>
            <a:br>
              <a:rPr lang="ar-SA" sz="2000" b="1" dirty="0" smtClean="0">
                <a:solidFill>
                  <a:srgbClr val="FF0000"/>
                </a:solidFill>
              </a:rPr>
            </a:br>
            <a:r>
              <a:rPr lang="ar-SY" sz="2000" b="1" dirty="0" smtClean="0">
                <a:solidFill>
                  <a:srgbClr val="FF0000"/>
                </a:solidFill>
              </a:rPr>
              <a:t>ثانياً:</a:t>
            </a:r>
            <a:r>
              <a:rPr lang="ar-SA" sz="2000" b="1" dirty="0" smtClean="0">
                <a:solidFill>
                  <a:srgbClr val="FF0000"/>
                </a:solidFill>
              </a:rPr>
              <a:t> الأملاح والايونات    </a:t>
            </a:r>
            <a:r>
              <a:rPr lang="en-US" sz="2000" b="1" dirty="0" smtClean="0">
                <a:solidFill>
                  <a:srgbClr val="FF0000"/>
                </a:solidFill>
              </a:rPr>
              <a:t>Salt</a:t>
            </a:r>
            <a:r>
              <a:rPr lang="ar-SA" sz="2000" b="1" dirty="0" smtClean="0">
                <a:solidFill>
                  <a:srgbClr val="FF0000"/>
                </a:solidFill>
              </a:rPr>
              <a:t> &amp; </a:t>
            </a:r>
            <a:r>
              <a:rPr lang="en-US" sz="2000" b="1" dirty="0" smtClean="0">
                <a:solidFill>
                  <a:srgbClr val="FF0000"/>
                </a:solidFill>
              </a:rPr>
              <a:t>Ions  </a:t>
            </a:r>
            <a:r>
              <a:rPr lang="ar-SA" sz="2000" b="1" dirty="0" smtClean="0">
                <a:solidFill>
                  <a:srgbClr val="FF0000"/>
                </a:solidFill>
              </a:rPr>
              <a:t>: تعد الأملاح ضرورية للمحافظة على الضغط </a:t>
            </a:r>
            <a:r>
              <a:rPr lang="ar-SA" sz="2000" b="1" dirty="0" err="1" smtClean="0">
                <a:solidFill>
                  <a:srgbClr val="FF0000"/>
                </a:solidFill>
              </a:rPr>
              <a:t>الازموزي</a:t>
            </a:r>
            <a:r>
              <a:rPr lang="ar-SA" sz="2000" b="1" dirty="0" smtClean="0">
                <a:solidFill>
                  <a:srgbClr val="FF0000"/>
                </a:solidFill>
              </a:rPr>
              <a:t> والتوازن </a:t>
            </a:r>
            <a:r>
              <a:rPr lang="ar-SA" sz="2000" b="1" dirty="0" err="1" smtClean="0">
                <a:solidFill>
                  <a:srgbClr val="FF0000"/>
                </a:solidFill>
              </a:rPr>
              <a:t>الحامضي</a:t>
            </a:r>
            <a:r>
              <a:rPr lang="ar-SA" sz="2000" b="1" dirty="0" smtClean="0">
                <a:solidFill>
                  <a:srgbClr val="FF0000"/>
                </a:solidFill>
              </a:rPr>
              <a:t> القاعدي للخلية حيث يزداد الضغط </a:t>
            </a:r>
            <a:r>
              <a:rPr lang="ar-SA" sz="2000" b="1" dirty="0" err="1" smtClean="0">
                <a:solidFill>
                  <a:srgbClr val="FF0000"/>
                </a:solidFill>
              </a:rPr>
              <a:t>الازموزي</a:t>
            </a:r>
            <a:r>
              <a:rPr lang="ar-SA" sz="2000" b="1" dirty="0" smtClean="0">
                <a:solidFill>
                  <a:srgbClr val="FF0000"/>
                </a:solidFill>
              </a:rPr>
              <a:t> داخل الخلية بزيادة </a:t>
            </a:r>
            <a:r>
              <a:rPr lang="ar-SA" sz="2000" b="1" dirty="0" err="1" smtClean="0">
                <a:solidFill>
                  <a:srgbClr val="FF0000"/>
                </a:solidFill>
              </a:rPr>
              <a:t>تراكيز</a:t>
            </a:r>
            <a:r>
              <a:rPr lang="ar-SA" sz="2000" b="1" dirty="0" smtClean="0">
                <a:solidFill>
                  <a:srgbClr val="FF0000"/>
                </a:solidFill>
              </a:rPr>
              <a:t> الايونات مما يؤدي إلى دخول الماء إلى داخل الخلية. أن </a:t>
            </a:r>
            <a:r>
              <a:rPr lang="ar-SA" sz="2000" b="1" dirty="0" err="1" smtClean="0">
                <a:solidFill>
                  <a:srgbClr val="FF0000"/>
                </a:solidFill>
              </a:rPr>
              <a:t>تراكيز</a:t>
            </a:r>
            <a:r>
              <a:rPr lang="ar-SA" sz="2000" b="1" dirty="0" smtClean="0">
                <a:solidFill>
                  <a:srgbClr val="FF0000"/>
                </a:solidFill>
              </a:rPr>
              <a:t> الايونات في السائل الخلوي تختلف حسب نوعية الايونات فمثلاً تكون </a:t>
            </a:r>
            <a:r>
              <a:rPr lang="ar-SA" sz="2000" b="1" dirty="0" err="1" smtClean="0">
                <a:solidFill>
                  <a:srgbClr val="FF0000"/>
                </a:solidFill>
              </a:rPr>
              <a:t>تراكيز</a:t>
            </a:r>
            <a:r>
              <a:rPr lang="ar-SA" sz="2000" b="1" dirty="0" smtClean="0">
                <a:solidFill>
                  <a:srgbClr val="FF0000"/>
                </a:solidFill>
              </a:rPr>
              <a:t> ايونات </a:t>
            </a:r>
            <a:r>
              <a:rPr lang="ar-SA" sz="2000" b="1" dirty="0" err="1" smtClean="0">
                <a:solidFill>
                  <a:srgbClr val="FF0000"/>
                </a:solidFill>
              </a:rPr>
              <a:t>البوتاسيوم</a:t>
            </a:r>
            <a:r>
              <a:rPr lang="ar-SA" sz="2000" b="1" dirty="0" smtClean="0">
                <a:solidFill>
                  <a:srgbClr val="FF0000"/>
                </a:solidFill>
              </a:rPr>
              <a:t> </a:t>
            </a:r>
            <a:r>
              <a:rPr lang="ar-SA" sz="2000" b="1" dirty="0" err="1" smtClean="0">
                <a:solidFill>
                  <a:srgbClr val="FF0000"/>
                </a:solidFill>
              </a:rPr>
              <a:t>والمغنسيوم</a:t>
            </a:r>
            <a:r>
              <a:rPr lang="ar-SA" sz="2000" b="1" dirty="0" smtClean="0">
                <a:solidFill>
                  <a:srgbClr val="FF0000"/>
                </a:solidFill>
              </a:rPr>
              <a:t> داخل الخلية عالية في حين أن ايونات الصوديوم </a:t>
            </a:r>
            <a:r>
              <a:rPr lang="ar-SA" sz="2000" b="1" dirty="0" err="1" smtClean="0">
                <a:solidFill>
                  <a:srgbClr val="FF0000"/>
                </a:solidFill>
              </a:rPr>
              <a:t>والكلوريد</a:t>
            </a:r>
            <a:r>
              <a:rPr lang="ar-SA" sz="2000" b="1" dirty="0" smtClean="0">
                <a:solidFill>
                  <a:srgbClr val="FF0000"/>
                </a:solidFill>
              </a:rPr>
              <a:t> توجد بشكل رئيسي خارج الخلية كما يعد الفوسفات المصدر الرئيسي داخل الخلية.                             </a:t>
            </a:r>
            <a:r>
              <a:rPr lang="en-US" sz="2000" b="1" dirty="0" smtClean="0">
                <a:solidFill>
                  <a:srgbClr val="FF0000"/>
                </a:solidFill>
              </a:rPr>
              <a:t>   </a:t>
            </a:r>
            <a:r>
              <a:rPr lang="ar-SA" sz="2000" b="1" dirty="0" smtClean="0">
                <a:solidFill>
                  <a:srgbClr val="FF0000"/>
                </a:solidFill>
              </a:rPr>
              <a:t>                                                                       </a:t>
            </a:r>
            <a:endParaRPr lang="ar-SY" sz="2000" b="1" dirty="0" smtClean="0">
              <a:solidFill>
                <a:srgbClr val="FF0000"/>
              </a:solidFill>
            </a:endParaRPr>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50091"/>
          </a:xfrm>
        </p:spPr>
        <p:txBody>
          <a:bodyPr>
            <a:normAutofit/>
          </a:bodyPr>
          <a:lstStyle/>
          <a:p>
            <a:pPr algn="r" rtl="1"/>
            <a:r>
              <a:rPr lang="ar-SA" b="1" dirty="0" smtClean="0">
                <a:solidFill>
                  <a:srgbClr val="FF0000"/>
                </a:solidFill>
              </a:rPr>
              <a:t>ثالثا</a:t>
            </a:r>
            <a:r>
              <a:rPr lang="ar-SY" b="1" dirty="0" smtClean="0">
                <a:solidFill>
                  <a:srgbClr val="FF0000"/>
                </a:solidFill>
              </a:rPr>
              <a:t>ً: الغازات</a:t>
            </a:r>
            <a:r>
              <a:rPr lang="en-US" b="1" dirty="0" smtClean="0">
                <a:solidFill>
                  <a:srgbClr val="FF0000"/>
                </a:solidFill>
              </a:rPr>
              <a:t>Gases</a:t>
            </a:r>
            <a:r>
              <a:rPr lang="ar-SA" b="1" dirty="0" smtClean="0">
                <a:solidFill>
                  <a:srgbClr val="FF0000"/>
                </a:solidFill>
              </a:rPr>
              <a:t>   </a:t>
            </a:r>
            <a:endParaRPr lang="en-US" b="1" dirty="0" smtClean="0">
              <a:solidFill>
                <a:srgbClr val="FF0000"/>
              </a:solidFill>
            </a:endParaRPr>
          </a:p>
          <a:p>
            <a:pPr algn="r" rtl="1"/>
            <a:r>
              <a:rPr lang="ar-SA" b="1" dirty="0" smtClean="0">
                <a:solidFill>
                  <a:srgbClr val="FF0000"/>
                </a:solidFill>
              </a:rPr>
              <a:t>يحتوي </a:t>
            </a:r>
            <a:r>
              <a:rPr lang="ar-SA" b="1" dirty="0" err="1" smtClean="0">
                <a:solidFill>
                  <a:srgbClr val="FF0000"/>
                </a:solidFill>
              </a:rPr>
              <a:t>برتوبلازم</a:t>
            </a:r>
            <a:r>
              <a:rPr lang="ar-SA" b="1" dirty="0" smtClean="0">
                <a:solidFill>
                  <a:srgbClr val="FF0000"/>
                </a:solidFill>
              </a:rPr>
              <a:t> الخلايا على بعض الغازات ومنها:                                 </a:t>
            </a:r>
            <a:br>
              <a:rPr lang="ar-SA" b="1" dirty="0" smtClean="0">
                <a:solidFill>
                  <a:srgbClr val="FF0000"/>
                </a:solidFill>
              </a:rPr>
            </a:br>
            <a:r>
              <a:rPr lang="ar-SA" b="1" dirty="0" err="1" smtClean="0">
                <a:solidFill>
                  <a:srgbClr val="FF0000"/>
                </a:solidFill>
              </a:rPr>
              <a:t>أ</a:t>
            </a:r>
            <a:r>
              <a:rPr lang="ar-SA" b="1" dirty="0" smtClean="0">
                <a:solidFill>
                  <a:srgbClr val="FF0000"/>
                </a:solidFill>
              </a:rPr>
              <a:t>‌- غاز الأوكسجين الذي يتم الحصول عليه بفعل عملية التنفس أو مع عملية احتراق السكر أو المادة الغذائية. </a:t>
            </a:r>
          </a:p>
          <a:p>
            <a:pPr algn="just" rtl="1"/>
            <a:r>
              <a:rPr lang="ar-SA" b="1" dirty="0" smtClean="0">
                <a:solidFill>
                  <a:srgbClr val="FF0000"/>
                </a:solidFill>
              </a:rPr>
              <a:t>                                       </a:t>
            </a:r>
            <a:br>
              <a:rPr lang="ar-SA" b="1" dirty="0" smtClean="0">
                <a:solidFill>
                  <a:srgbClr val="FF0000"/>
                </a:solidFill>
              </a:rPr>
            </a:br>
            <a:r>
              <a:rPr lang="ar-SA" b="1" dirty="0" smtClean="0">
                <a:solidFill>
                  <a:srgbClr val="FF0000"/>
                </a:solidFill>
              </a:rPr>
              <a:t>ب- غاز ثنائي </a:t>
            </a:r>
            <a:r>
              <a:rPr lang="ar-SA" b="1" dirty="0" err="1" smtClean="0">
                <a:solidFill>
                  <a:srgbClr val="FF0000"/>
                </a:solidFill>
              </a:rPr>
              <a:t>اوكسيد</a:t>
            </a:r>
            <a:r>
              <a:rPr lang="ar-SA" b="1" dirty="0" smtClean="0">
                <a:solidFill>
                  <a:srgbClr val="FF0000"/>
                </a:solidFill>
              </a:rPr>
              <a:t> الكربون وهو من نواتج عملية </a:t>
            </a:r>
            <a:r>
              <a:rPr lang="ar-SA" b="1" dirty="0" err="1" smtClean="0">
                <a:solidFill>
                  <a:srgbClr val="FF0000"/>
                </a:solidFill>
              </a:rPr>
              <a:t>الايض</a:t>
            </a:r>
            <a:r>
              <a:rPr lang="ar-SA" b="1" dirty="0" smtClean="0">
                <a:solidFill>
                  <a:srgbClr val="FF0000"/>
                </a:solidFill>
              </a:rPr>
              <a:t> في الكائنات الحية إلا أن أهميته تظهر في النباتات والطحالب لأهميته في عملية البناء الضوئي لتحويل الطاقة الضوئية إلى طاقة كيميائية متمثلة في بناء المواد </a:t>
            </a:r>
            <a:r>
              <a:rPr lang="ar-SA" b="1" dirty="0" err="1" smtClean="0">
                <a:solidFill>
                  <a:srgbClr val="FF0000"/>
                </a:solidFill>
              </a:rPr>
              <a:t>الكاربوهيدراتية</a:t>
            </a:r>
            <a:r>
              <a:rPr lang="ar-SA" b="1" dirty="0" smtClean="0">
                <a:solidFill>
                  <a:srgbClr val="FF0000"/>
                </a:solidFill>
              </a:rPr>
              <a:t> السكرية في الخلايا.وله دور مهم في النبات في عملية فتح وغلق الثغور.</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85800"/>
            <a:ext cx="8305800" cy="5867400"/>
          </a:xfrm>
        </p:spPr>
        <p:txBody>
          <a:bodyPr>
            <a:normAutofit/>
          </a:bodyPr>
          <a:lstStyle/>
          <a:p>
            <a:pPr algn="just" rtl="1"/>
            <a:r>
              <a:rPr lang="ar-SY" sz="2800" b="1" dirty="0">
                <a:solidFill>
                  <a:srgbClr val="FF0000"/>
                </a:solidFill>
              </a:rPr>
              <a:t>المحاضرة السادسة (المكونات العضوية في النبات وأنواعها) </a:t>
            </a:r>
            <a:endParaRPr lang="en-US" sz="2800" b="1" dirty="0">
              <a:solidFill>
                <a:srgbClr val="FF0000"/>
              </a:solidFill>
            </a:endParaRPr>
          </a:p>
          <a:p>
            <a:pPr algn="just" rtl="1"/>
            <a:r>
              <a:rPr lang="en-US" sz="2800" b="1" dirty="0" smtClean="0">
                <a:solidFill>
                  <a:srgbClr val="FF0000"/>
                </a:solidFill>
              </a:rPr>
              <a:t>Organic </a:t>
            </a:r>
            <a:r>
              <a:rPr lang="en-US" sz="2800" b="1" dirty="0">
                <a:solidFill>
                  <a:srgbClr val="FF0000"/>
                </a:solidFill>
              </a:rPr>
              <a:t>Components </a:t>
            </a:r>
            <a:endParaRPr lang="ar-SA" sz="2800" b="1" dirty="0" smtClean="0">
              <a:solidFill>
                <a:srgbClr val="FF0000"/>
              </a:solidFill>
            </a:endParaRPr>
          </a:p>
          <a:p>
            <a:pPr algn="r" rtl="1"/>
            <a:r>
              <a:rPr lang="ar-SA" sz="2800" b="1" dirty="0" smtClean="0">
                <a:solidFill>
                  <a:srgbClr val="FF0000"/>
                </a:solidFill>
              </a:rPr>
              <a:t>المكونات العضوية   </a:t>
            </a:r>
            <a:r>
              <a:rPr lang="ar-SA" sz="2800" b="1" dirty="0">
                <a:solidFill>
                  <a:srgbClr val="FF0000"/>
                </a:solidFill>
              </a:rPr>
              <a:t/>
            </a:r>
            <a:br>
              <a:rPr lang="ar-SA" sz="2800" b="1" dirty="0">
                <a:solidFill>
                  <a:srgbClr val="FF0000"/>
                </a:solidFill>
              </a:rPr>
            </a:br>
            <a:r>
              <a:rPr lang="ar-SA" sz="2800" b="1" dirty="0">
                <a:solidFill>
                  <a:srgbClr val="FF0000"/>
                </a:solidFill>
              </a:rPr>
              <a:t>أن المكونات العضوية هي عبارة عن سلاسل طويلة مكونة من تكرار وحدات معينة متصلة مع بعضها بواسطة روابط كيميائية وتسمى هذه الوحدات البنائية مونومير (أحادي الوحدة)    بينما تدعى الجزيئة الكبيرة المكونة من تكرار المونوميرات بال بوليمير (متعدد الوحدات) أن اختلاف عدد المونوميرات المكونة لجزيئة كبيرة معينة يؤدي إلى تكوين جزيئات ذات صفات مختلفة منها ومن المكونات العضوية للخلية الكاربوهيدرات والبروتينات والليبيدات والأحماض النووية.                 </a:t>
            </a:r>
            <a:r>
              <a:rPr lang="en-US" sz="2800" b="1" dirty="0">
                <a:solidFill>
                  <a:srgbClr val="FF0000"/>
                </a:solidFill>
              </a:rPr>
              <a:t>  </a:t>
            </a:r>
            <a:endParaRPr lang="ar-SY" sz="2800" b="1" dirty="0">
              <a:solidFill>
                <a:srgbClr val="FF0000"/>
              </a:solidFill>
            </a:endParaRPr>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702491"/>
          </a:xfrm>
        </p:spPr>
        <p:txBody>
          <a:bodyPr>
            <a:normAutofit/>
          </a:bodyPr>
          <a:lstStyle/>
          <a:p>
            <a:pPr algn="r" rtl="1"/>
            <a:r>
              <a:rPr lang="ar-SA" b="1" dirty="0" smtClean="0">
                <a:solidFill>
                  <a:srgbClr val="FF0000"/>
                </a:solidFill>
              </a:rPr>
              <a:t>1- </a:t>
            </a:r>
            <a:r>
              <a:rPr lang="ar-SA" b="1" dirty="0" err="1" smtClean="0">
                <a:solidFill>
                  <a:srgbClr val="FF0000"/>
                </a:solidFill>
              </a:rPr>
              <a:t>الكاربوهيدرات</a:t>
            </a:r>
            <a:r>
              <a:rPr lang="ar-SA" b="1" dirty="0" smtClean="0">
                <a:solidFill>
                  <a:srgbClr val="FF0000"/>
                </a:solidFill>
              </a:rPr>
              <a:t>  </a:t>
            </a:r>
          </a:p>
          <a:p>
            <a:pPr algn="r" rtl="1"/>
            <a:r>
              <a:rPr lang="en-US" b="1" dirty="0" smtClean="0">
                <a:solidFill>
                  <a:srgbClr val="FF0000"/>
                </a:solidFill>
              </a:rPr>
              <a:t>CH2O</a:t>
            </a:r>
            <a:r>
              <a:rPr lang="ar-SA" b="1" dirty="0" smtClean="0">
                <a:solidFill>
                  <a:srgbClr val="FF0000"/>
                </a:solidFill>
              </a:rPr>
              <a:t>                                                              </a:t>
            </a:r>
            <a:r>
              <a:rPr lang="en-US" b="1" dirty="0" smtClean="0">
                <a:solidFill>
                  <a:srgbClr val="FF0000"/>
                </a:solidFill>
              </a:rPr>
              <a:t>  </a:t>
            </a:r>
            <a:endParaRPr lang="ar-SA" b="1" dirty="0" smtClean="0">
              <a:solidFill>
                <a:srgbClr val="FF0000"/>
              </a:solidFill>
            </a:endParaRPr>
          </a:p>
          <a:p>
            <a:pPr algn="r" rtl="1"/>
            <a:r>
              <a:rPr lang="ar-SA" b="1" dirty="0" smtClean="0">
                <a:solidFill>
                  <a:srgbClr val="FF0000"/>
                </a:solidFill>
              </a:rPr>
              <a:t>التركيب والوظيفة :                                                                                                                 </a:t>
            </a:r>
            <a:endParaRPr lang="en-US" b="1" dirty="0" smtClean="0">
              <a:solidFill>
                <a:srgbClr val="FF0000"/>
              </a:solidFill>
            </a:endParaRPr>
          </a:p>
          <a:p>
            <a:pPr marL="82296" indent="0" algn="just" rtl="1">
              <a:buNone/>
            </a:pPr>
            <a:r>
              <a:rPr lang="ar-SA" sz="2400" b="1" dirty="0" smtClean="0">
                <a:solidFill>
                  <a:srgbClr val="FF0000"/>
                </a:solidFill>
              </a:rPr>
              <a:t>هي عبارة عن </a:t>
            </a:r>
            <a:r>
              <a:rPr lang="ar-SA" sz="2400" b="1" dirty="0" err="1" smtClean="0">
                <a:solidFill>
                  <a:srgbClr val="FF0000"/>
                </a:solidFill>
              </a:rPr>
              <a:t>الديهايدات</a:t>
            </a:r>
            <a:r>
              <a:rPr lang="ar-SA" sz="2400" b="1" dirty="0" smtClean="0">
                <a:solidFill>
                  <a:srgbClr val="FF0000"/>
                </a:solidFill>
              </a:rPr>
              <a:t> أو </a:t>
            </a:r>
            <a:r>
              <a:rPr lang="ar-SA" sz="2400" b="1" dirty="0" err="1" smtClean="0">
                <a:solidFill>
                  <a:srgbClr val="FF0000"/>
                </a:solidFill>
              </a:rPr>
              <a:t>كيتونات</a:t>
            </a:r>
            <a:r>
              <a:rPr lang="ar-SA" sz="2400" b="1" dirty="0" smtClean="0">
                <a:solidFill>
                  <a:srgbClr val="FF0000"/>
                </a:solidFill>
              </a:rPr>
              <a:t> متعددة </a:t>
            </a:r>
            <a:r>
              <a:rPr lang="ar-SA" sz="2400" b="1" dirty="0" err="1" smtClean="0">
                <a:solidFill>
                  <a:srgbClr val="FF0000"/>
                </a:solidFill>
              </a:rPr>
              <a:t>الهيدروكسيل</a:t>
            </a:r>
            <a:r>
              <a:rPr lang="ar-SA" sz="2400" b="1" dirty="0" smtClean="0">
                <a:solidFill>
                  <a:srgbClr val="FF0000"/>
                </a:solidFill>
              </a:rPr>
              <a:t> لها صيغة وهي مشتقة من عملية تثبيت ثنائي </a:t>
            </a:r>
            <a:r>
              <a:rPr lang="ar-SA" sz="2400" b="1" dirty="0" err="1" smtClean="0">
                <a:solidFill>
                  <a:srgbClr val="FF0000"/>
                </a:solidFill>
              </a:rPr>
              <a:t>اوكسيد</a:t>
            </a:r>
            <a:r>
              <a:rPr lang="ar-SA" sz="2400" b="1" dirty="0" smtClean="0">
                <a:solidFill>
                  <a:srgbClr val="FF0000"/>
                </a:solidFill>
              </a:rPr>
              <a:t> الكربون الموجود في الغلاف الجوي وتحويله إلى </a:t>
            </a:r>
            <a:r>
              <a:rPr lang="ar-SA" sz="2400" b="1" dirty="0" err="1" smtClean="0">
                <a:solidFill>
                  <a:srgbClr val="FF0000"/>
                </a:solidFill>
              </a:rPr>
              <a:t>كربوهيدرات</a:t>
            </a:r>
            <a:r>
              <a:rPr lang="ar-SA" sz="2400" b="1" dirty="0" smtClean="0">
                <a:solidFill>
                  <a:srgbClr val="FF0000"/>
                </a:solidFill>
              </a:rPr>
              <a:t> وذلك من خلال عملية البناء الضوئي كالنشا </a:t>
            </a:r>
            <a:r>
              <a:rPr lang="ar-SA" sz="2400" b="1" dirty="0" err="1" smtClean="0">
                <a:solidFill>
                  <a:srgbClr val="FF0000"/>
                </a:solidFill>
              </a:rPr>
              <a:t>والسليلوز</a:t>
            </a:r>
            <a:r>
              <a:rPr lang="ar-SA" sz="2400" b="1" dirty="0" smtClean="0">
                <a:solidFill>
                  <a:srgbClr val="FF0000"/>
                </a:solidFill>
              </a:rPr>
              <a:t> </a:t>
            </a:r>
            <a:r>
              <a:rPr lang="ar-SA" sz="2400" b="1" dirty="0" err="1" smtClean="0">
                <a:solidFill>
                  <a:srgbClr val="FF0000"/>
                </a:solidFill>
              </a:rPr>
              <a:t>والسكروز</a:t>
            </a:r>
            <a:r>
              <a:rPr lang="ar-SA" sz="2400" b="1" dirty="0" smtClean="0">
                <a:solidFill>
                  <a:srgbClr val="FF0000"/>
                </a:solidFill>
              </a:rPr>
              <a:t> وتشترك هذه المواد الأولية في توليد الطاقة أثناء عملية التنفس والطاقة المتولدة ذات فائدة عظيمة.</a:t>
            </a:r>
            <a:endParaRPr lang="ar-SY" sz="2400" b="1" dirty="0" smtClean="0">
              <a:solidFill>
                <a:srgbClr val="FF0000"/>
              </a:solidFill>
            </a:endParaRPr>
          </a:p>
          <a:p>
            <a:pPr algn="r" rtl="1"/>
            <a:endParaRPr lang="en-US"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rtl="1"/>
            <a:r>
              <a:rPr lang="ar-SA" sz="2400" b="1" dirty="0">
                <a:solidFill>
                  <a:srgbClr val="FF0000"/>
                </a:solidFill>
              </a:rPr>
              <a:t>أهمية الكربوهيدرات:         </a:t>
            </a:r>
            <a:br>
              <a:rPr lang="ar-SA" sz="2400" b="1" dirty="0">
                <a:solidFill>
                  <a:srgbClr val="FF0000"/>
                </a:solidFill>
              </a:rPr>
            </a:br>
            <a:r>
              <a:rPr lang="ar-SA" sz="2400" b="1" dirty="0">
                <a:solidFill>
                  <a:srgbClr val="FF0000"/>
                </a:solidFill>
              </a:rPr>
              <a:t>تتركز أهمية الكاربوهيدرات في:                                               </a:t>
            </a:r>
            <a:br>
              <a:rPr lang="ar-SA" sz="2400" b="1" dirty="0">
                <a:solidFill>
                  <a:srgbClr val="FF0000"/>
                </a:solidFill>
              </a:rPr>
            </a:br>
            <a:r>
              <a:rPr lang="ar-SA" sz="2400" b="1" dirty="0">
                <a:solidFill>
                  <a:srgbClr val="FF0000"/>
                </a:solidFill>
              </a:rPr>
              <a:t>1- تعتبر مصدراً أساسيا كبيراً للطاقة.                                        </a:t>
            </a:r>
            <a:br>
              <a:rPr lang="ar-SA" sz="2400" b="1" dirty="0">
                <a:solidFill>
                  <a:srgbClr val="FF0000"/>
                </a:solidFill>
              </a:rPr>
            </a:br>
            <a:r>
              <a:rPr lang="ar-SA" sz="2400" b="1" dirty="0">
                <a:solidFill>
                  <a:srgbClr val="FF0000"/>
                </a:solidFill>
              </a:rPr>
              <a:t>2- تدخل في عملية تكوين بعض محتويات الخلية مثل البروتينات والدهون والأحماض النووية والكاربوهيدرات الأخرى.                                           </a:t>
            </a:r>
            <a:br>
              <a:rPr lang="ar-SA" sz="2400" b="1" dirty="0">
                <a:solidFill>
                  <a:srgbClr val="FF0000"/>
                </a:solidFill>
              </a:rPr>
            </a:br>
            <a:r>
              <a:rPr lang="ar-SA" sz="2400" b="1" dirty="0">
                <a:solidFill>
                  <a:srgbClr val="FF0000"/>
                </a:solidFill>
              </a:rPr>
              <a:t>3- تدخل في بناء جدار الخلية.                                                   </a:t>
            </a:r>
            <a:br>
              <a:rPr lang="ar-SA" sz="2400" b="1" dirty="0">
                <a:solidFill>
                  <a:srgbClr val="FF0000"/>
                </a:solidFill>
              </a:rPr>
            </a:br>
            <a:r>
              <a:rPr lang="ar-SA" sz="2400" b="1" dirty="0">
                <a:solidFill>
                  <a:srgbClr val="FF0000"/>
                </a:solidFill>
              </a:rPr>
              <a:t>- تصنف الكربوهيدرات تبعاً لقابليتها على التحلل المائي ونتائجه إلى:                            </a:t>
            </a:r>
            <a:endParaRPr lang="en-US" sz="2400" b="1" dirty="0" smtClean="0">
              <a:solidFill>
                <a:srgbClr val="FF0000"/>
              </a:solidFill>
            </a:endParaRPr>
          </a:p>
          <a:p>
            <a:pPr marL="82296" indent="0" algn="r" rtl="1">
              <a:buNone/>
            </a:pPr>
            <a:r>
              <a:rPr lang="en-US" sz="2400" b="1" dirty="0" smtClean="0">
                <a:solidFill>
                  <a:srgbClr val="FF0000"/>
                </a:solidFill>
              </a:rPr>
              <a:t>  </a:t>
            </a:r>
            <a:r>
              <a:rPr lang="ar-SA" sz="2400" b="1" dirty="0">
                <a:solidFill>
                  <a:srgbClr val="FF0000"/>
                </a:solidFill>
              </a:rPr>
              <a:t>أ-السكريات الأحادية أو البسيطة: وهي السكريات التي لا يمكن أن تتحلل إلى أشكال مبسطة أخرى مثل السكر الخماسي الرايبوز والسكر السداسي الكلوكوز.                                        </a:t>
            </a:r>
            <a:endParaRPr lang="en-US" sz="2400" b="1" dirty="0">
              <a:solidFill>
                <a:srgbClr val="FF0000"/>
              </a:solidFill>
            </a:endParaRPr>
          </a:p>
          <a:p>
            <a:pPr algn="r" rtl="1"/>
            <a:r>
              <a:rPr lang="ar-SA" sz="2400" b="1" dirty="0">
                <a:solidFill>
                  <a:srgbClr val="FF0000"/>
                </a:solidFill>
              </a:rPr>
              <a:t>ب- السكريات الثنائية: وهي السكريات التي ينتج عن تحللها المائي جزيئتين من سكر أحادي من نوع واحد أو من نوعين مختلفين ومن السكريات الثنائية سكر (اللاكتوز).                      </a:t>
            </a:r>
            <a:endParaRPr lang="en-US" sz="2400" b="1" dirty="0">
              <a:solidFill>
                <a:srgbClr val="FF0000"/>
              </a:solidFill>
            </a:endParaRPr>
          </a:p>
          <a:p>
            <a:pPr algn="r" rtl="1"/>
            <a:r>
              <a:rPr lang="ar-SA" sz="2400" b="1" dirty="0">
                <a:solidFill>
                  <a:srgbClr val="FF0000"/>
                </a:solidFill>
              </a:rPr>
              <a:t>ج- السكريات المتعددة: تتكون السكريات المتعددة من سلاسل طويلة جداً محتوية على </a:t>
            </a:r>
            <a:r>
              <a:rPr lang="ar-SA" sz="2400" b="1" dirty="0" smtClean="0">
                <a:solidFill>
                  <a:srgbClr val="FF0000"/>
                </a:solidFill>
              </a:rPr>
              <a:t>وحدات </a:t>
            </a:r>
            <a:r>
              <a:rPr lang="ar-SA" sz="2400" b="1" dirty="0">
                <a:solidFill>
                  <a:srgbClr val="FF0000"/>
                </a:solidFill>
              </a:rPr>
              <a:t>بنائية من السكريات الأحادية المتكررة لنوع واحد أو لنوعين مختلفين ومثال على ذلك النشأ الذي يخزنه النبات في البذور والدرنات.                                                                </a:t>
            </a:r>
            <a:endParaRPr lang="en-US" sz="2400" b="1" dirty="0" smtClean="0">
              <a:solidFill>
                <a:srgbClr val="FF0000"/>
              </a:solidFill>
            </a:endParaRPr>
          </a:p>
          <a:p>
            <a:pPr algn="r" rtl="1">
              <a:buNone/>
            </a:pPr>
            <a:endParaRPr lang="ar-SY" sz="4800" b="1" dirty="0" smtClean="0">
              <a:solidFill>
                <a:srgbClr val="FF0000"/>
              </a:solidFill>
            </a:endParaRPr>
          </a:p>
          <a:p>
            <a:endParaRPr lang="ar-SY" sz="4800" b="1" dirty="0"/>
          </a:p>
          <a:p>
            <a:pPr>
              <a:buNone/>
            </a:pPr>
            <a:endParaRPr lang="ar-SY" sz="4800" b="1"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096000"/>
          </a:xfrm>
        </p:spPr>
        <p:txBody>
          <a:bodyPr>
            <a:normAutofit/>
          </a:bodyPr>
          <a:lstStyle/>
          <a:p>
            <a:pPr algn="just"/>
            <a:endParaRPr lang="en-US" b="1" dirty="0" smtClean="0">
              <a:solidFill>
                <a:srgbClr val="FF0000"/>
              </a:solidFill>
            </a:endParaRPr>
          </a:p>
          <a:p>
            <a:pPr algn="just" rtl="1"/>
            <a:r>
              <a:rPr lang="ar-SY" b="1" dirty="0" smtClean="0">
                <a:solidFill>
                  <a:srgbClr val="FF0000"/>
                </a:solidFill>
              </a:rPr>
              <a:t>عدد من هذه الدراسات كانت الأساس العلمي الذي بني عليه علم النبات</a:t>
            </a:r>
            <a:r>
              <a:rPr lang="en-US" b="1" dirty="0" smtClean="0">
                <a:solidFill>
                  <a:srgbClr val="FF0000"/>
                </a:solidFill>
              </a:rPr>
              <a:t> Botany</a:t>
            </a:r>
            <a:r>
              <a:rPr lang="ar-SY" b="1" dirty="0" smtClean="0">
                <a:solidFill>
                  <a:srgbClr val="FF0000"/>
                </a:solidFill>
              </a:rPr>
              <a:t>(هو ذلك العلم الذي يختص بدراسة كل شيء عن الحياة النباتية من حيث الشكل والتركيب والوظائف والتطور, وهو يعد احد فروع علم الحياة حيث يشار إليه في بعض الأحيان باسم </a:t>
            </a:r>
            <a:r>
              <a:rPr lang="ar-SY" b="1" dirty="0" err="1" smtClean="0">
                <a:solidFill>
                  <a:srgbClr val="FF0000"/>
                </a:solidFill>
              </a:rPr>
              <a:t>البيولوجيا</a:t>
            </a:r>
            <a:r>
              <a:rPr lang="ar-SY" b="1" dirty="0" smtClean="0">
                <a:solidFill>
                  <a:srgbClr val="FF0000"/>
                </a:solidFill>
              </a:rPr>
              <a:t> النباتية.</a:t>
            </a:r>
            <a:endParaRPr lang="en-US" b="1" dirty="0" smtClean="0">
              <a:solidFill>
                <a:srgbClr val="FF0000"/>
              </a:solidFill>
            </a:endParaRPr>
          </a:p>
          <a:p>
            <a:pPr algn="just" rtl="1"/>
            <a:r>
              <a:rPr lang="ar-SY" b="1" dirty="0" smtClean="0">
                <a:solidFill>
                  <a:srgbClr val="FF0000"/>
                </a:solidFill>
              </a:rPr>
              <a:t>في خلال العصور الوسطى بقي علم النبات حياً بواسطة العلماء العرب وخاصة النباتات الطبية من قبل علماء مثل ابن النفيس وابن البيطار والرازي وغيرهم. والعلماء العرب والمسلمين أول من أسس الحدائق النباتية لزراعة وإكثار النباتات الطبية, كما أنهم شجعوا تبادل بذور هذه النباتات بين مختلف البلدان, كما أنهم ترجموا كتب اليونان والرومان.</a:t>
            </a:r>
            <a:endParaRPr lang="en-US" b="1" dirty="0" smtClean="0">
              <a:solidFill>
                <a:srgbClr val="FF0000"/>
              </a:solidFill>
            </a:endParaRPr>
          </a:p>
          <a:p>
            <a:endParaRPr lang="en-US"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rtl="1"/>
            <a:endParaRPr lang="ar-SA" sz="2400" b="1" dirty="0" smtClean="0">
              <a:solidFill>
                <a:srgbClr val="FF0000"/>
              </a:solidFill>
            </a:endParaRPr>
          </a:p>
          <a:p>
            <a:pPr algn="r" rtl="1"/>
            <a:r>
              <a:rPr lang="ar-SA" sz="2400" b="1" dirty="0" smtClean="0">
                <a:solidFill>
                  <a:srgbClr val="FF0000"/>
                </a:solidFill>
              </a:rPr>
              <a:t>2</a:t>
            </a:r>
            <a:r>
              <a:rPr lang="ar-SY" sz="2400" b="1" dirty="0" smtClean="0">
                <a:solidFill>
                  <a:srgbClr val="FF0000"/>
                </a:solidFill>
              </a:rPr>
              <a:t>- </a:t>
            </a:r>
            <a:r>
              <a:rPr lang="ar-SY" sz="2400" b="1" dirty="0">
                <a:solidFill>
                  <a:srgbClr val="FF0000"/>
                </a:solidFill>
              </a:rPr>
              <a:t>البروتينات:</a:t>
            </a:r>
            <a:endParaRPr lang="en-US" sz="2400" b="1" dirty="0">
              <a:solidFill>
                <a:srgbClr val="FF0000"/>
              </a:solidFill>
            </a:endParaRPr>
          </a:p>
          <a:p>
            <a:pPr algn="r" rtl="1"/>
            <a:r>
              <a:rPr lang="ar-SA" sz="2400" b="1" dirty="0">
                <a:solidFill>
                  <a:srgbClr val="FF0000"/>
                </a:solidFill>
              </a:rPr>
              <a:t>وهي تشمل مركبات عضوية ونيتروجينية تدخل في تركيب بروتوبلازم جميع الخلايا وتكثر نسبة المواد البروتينية في الأنسجة الحيوانية عنها في الأنسجة النباتية والوظيفة الأساسية للمواد البروتينية هي بناء الأنسجة لا تخزن المواد البروتينية غالباً إلا في حالات خاصة كما في البقوليات كالفول والعدس. </a:t>
            </a:r>
            <a:endParaRPr lang="ar-SA" sz="2400" b="1" dirty="0" smtClean="0">
              <a:solidFill>
                <a:srgbClr val="FF0000"/>
              </a:solidFill>
            </a:endParaRPr>
          </a:p>
          <a:p>
            <a:pPr algn="r" rtl="1"/>
            <a:endParaRPr lang="ar-SA" sz="2400" b="1" dirty="0" smtClean="0">
              <a:solidFill>
                <a:srgbClr val="FF0000"/>
              </a:solidFill>
            </a:endParaRPr>
          </a:p>
          <a:p>
            <a:pPr algn="r" rtl="1"/>
            <a:r>
              <a:rPr lang="ar-SA" sz="2400" b="1" dirty="0" smtClean="0">
                <a:solidFill>
                  <a:srgbClr val="FF0000"/>
                </a:solidFill>
              </a:rPr>
              <a:t>وتحتوي </a:t>
            </a:r>
            <a:r>
              <a:rPr lang="ar-SA" sz="2400" b="1" dirty="0">
                <a:solidFill>
                  <a:srgbClr val="FF0000"/>
                </a:solidFill>
              </a:rPr>
              <a:t>بعض البروتينات على الفسفور وبعض العناصر الأخرى مثل الحديد والنحاس والمنغنيز واليود وتختلف نسبة هذه المواد باختلاف مصادر البروتين وتتكون جزيئة البروتين الطبيعي من سلسلة واحدة أو أكثر من السلاسل الببتيدية التي تتكون من الأحماض الامينية التي ترتبط مع بعضها البعض بروابط ببتيدية وعادة يكون وضع الذرات والمجموعات حول الروابط الببتيدية.            </a:t>
            </a:r>
            <a:br>
              <a:rPr lang="ar-SA" sz="2400" b="1" dirty="0">
                <a:solidFill>
                  <a:srgbClr val="FF0000"/>
                </a:solidFill>
              </a:rPr>
            </a:br>
            <a:r>
              <a:rPr lang="ar-SA" sz="1800" dirty="0"/>
              <a:t/>
            </a:r>
            <a:br>
              <a:rPr lang="ar-SA" sz="1800" dirty="0"/>
            </a:br>
            <a:r>
              <a:rPr lang="ar-SA" sz="1800" dirty="0"/>
              <a:t> </a:t>
            </a: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473891"/>
          </a:xfrm>
        </p:spPr>
        <p:txBody>
          <a:bodyPr>
            <a:normAutofit fontScale="85000" lnSpcReduction="10000"/>
          </a:bodyPr>
          <a:lstStyle/>
          <a:p>
            <a:pPr algn="r" rtl="1"/>
            <a:r>
              <a:rPr lang="ar-SA" b="1" dirty="0" smtClean="0">
                <a:solidFill>
                  <a:srgbClr val="FF0000"/>
                </a:solidFill>
              </a:rPr>
              <a:t>تصنيف البروتينات:</a:t>
            </a:r>
            <a:endParaRPr lang="en-US" b="1" dirty="0" smtClean="0">
              <a:solidFill>
                <a:srgbClr val="FF0000"/>
              </a:solidFill>
            </a:endParaRPr>
          </a:p>
          <a:p>
            <a:pPr algn="r" rtl="1"/>
            <a:r>
              <a:rPr lang="ar-SA" b="1" dirty="0" smtClean="0">
                <a:solidFill>
                  <a:srgbClr val="FF0000"/>
                </a:solidFill>
              </a:rPr>
              <a:t>أولا: تصنف البروتينات استناداً إلى تركيبها الكيميائي إلى صنفين رئيسين:                       </a:t>
            </a:r>
            <a:br>
              <a:rPr lang="ar-SA" b="1" dirty="0" smtClean="0">
                <a:solidFill>
                  <a:srgbClr val="FF0000"/>
                </a:solidFill>
              </a:rPr>
            </a:br>
            <a:r>
              <a:rPr lang="ar-SA" b="1" dirty="0" smtClean="0">
                <a:solidFill>
                  <a:srgbClr val="FF0000"/>
                </a:solidFill>
              </a:rPr>
              <a:t>1- البروتينات البسيطة:                                           </a:t>
            </a:r>
            <a:br>
              <a:rPr lang="ar-SA" b="1" dirty="0" smtClean="0">
                <a:solidFill>
                  <a:srgbClr val="FF0000"/>
                </a:solidFill>
              </a:rPr>
            </a:br>
            <a:r>
              <a:rPr lang="ar-SA" b="1" dirty="0" smtClean="0">
                <a:solidFill>
                  <a:srgbClr val="FF0000"/>
                </a:solidFill>
              </a:rPr>
              <a:t>وهي تلك البروتينات التي ينتج عن تحليلها المائي أحماض </a:t>
            </a:r>
            <a:r>
              <a:rPr lang="ar-SA" b="1" dirty="0" err="1" smtClean="0">
                <a:solidFill>
                  <a:srgbClr val="FF0000"/>
                </a:solidFill>
              </a:rPr>
              <a:t>امينية</a:t>
            </a:r>
            <a:r>
              <a:rPr lang="ar-SA" b="1" dirty="0" smtClean="0">
                <a:solidFill>
                  <a:srgbClr val="FF0000"/>
                </a:solidFill>
              </a:rPr>
              <a:t> فقط أو مشتقاتها  مثل </a:t>
            </a:r>
            <a:r>
              <a:rPr lang="ar-SA" b="1" dirty="0" err="1" smtClean="0">
                <a:solidFill>
                  <a:srgbClr val="FF0000"/>
                </a:solidFill>
              </a:rPr>
              <a:t>الالبومينات</a:t>
            </a:r>
            <a:r>
              <a:rPr lang="ar-SA" b="1" dirty="0" smtClean="0">
                <a:solidFill>
                  <a:srgbClr val="FF0000"/>
                </a:solidFill>
              </a:rPr>
              <a:t>.  </a:t>
            </a:r>
          </a:p>
          <a:p>
            <a:pPr algn="r" rtl="1"/>
            <a:r>
              <a:rPr lang="ar-SA" b="1" dirty="0" smtClean="0">
                <a:solidFill>
                  <a:srgbClr val="FF0000"/>
                </a:solidFill>
              </a:rPr>
              <a:t>     </a:t>
            </a:r>
            <a:br>
              <a:rPr lang="ar-SA" b="1" dirty="0" smtClean="0">
                <a:solidFill>
                  <a:srgbClr val="FF0000"/>
                </a:solidFill>
              </a:rPr>
            </a:br>
            <a:r>
              <a:rPr lang="ar-SA" b="1" dirty="0" smtClean="0">
                <a:solidFill>
                  <a:srgbClr val="FF0000"/>
                </a:solidFill>
              </a:rPr>
              <a:t>2- البروتينات المقترَنة ((المرتبطة)):                             </a:t>
            </a:r>
            <a:br>
              <a:rPr lang="ar-SA" b="1" dirty="0" smtClean="0">
                <a:solidFill>
                  <a:srgbClr val="FF0000"/>
                </a:solidFill>
              </a:rPr>
            </a:br>
            <a:r>
              <a:rPr lang="ar-SA" b="1" dirty="0" smtClean="0">
                <a:solidFill>
                  <a:srgbClr val="FF0000"/>
                </a:solidFill>
              </a:rPr>
              <a:t>وهي البروتينات التي ينتج عن تحليلها أحماض أمينيه ومركبات عضوية وغير عضوية مثل </a:t>
            </a:r>
            <a:r>
              <a:rPr lang="ar-SA" b="1" dirty="0" err="1" smtClean="0">
                <a:solidFill>
                  <a:srgbClr val="FF0000"/>
                </a:solidFill>
              </a:rPr>
              <a:t>الهيم</a:t>
            </a:r>
            <a:r>
              <a:rPr lang="ar-SA" b="1" dirty="0" smtClean="0">
                <a:solidFill>
                  <a:srgbClr val="FF0000"/>
                </a:solidFill>
              </a:rPr>
              <a:t> </a:t>
            </a:r>
            <a:r>
              <a:rPr lang="ar-SA" b="1" dirty="0" err="1" smtClean="0">
                <a:solidFill>
                  <a:srgbClr val="FF0000"/>
                </a:solidFill>
              </a:rPr>
              <a:t>والكربوهيدرات</a:t>
            </a:r>
            <a:r>
              <a:rPr lang="ar-SA" b="1" dirty="0" smtClean="0">
                <a:solidFill>
                  <a:srgbClr val="FF0000"/>
                </a:solidFill>
              </a:rPr>
              <a:t> </a:t>
            </a:r>
            <a:r>
              <a:rPr lang="ar-SA" b="1" dirty="0" err="1" smtClean="0">
                <a:solidFill>
                  <a:srgbClr val="FF0000"/>
                </a:solidFill>
              </a:rPr>
              <a:t>واللبيدات</a:t>
            </a:r>
            <a:r>
              <a:rPr lang="ar-SA" b="1" dirty="0" smtClean="0">
                <a:solidFill>
                  <a:srgbClr val="FF0000"/>
                </a:solidFill>
              </a:rPr>
              <a:t>. </a:t>
            </a:r>
          </a:p>
          <a:p>
            <a:pPr algn="r" rtl="1"/>
            <a:r>
              <a:rPr lang="ar-SA" b="1" dirty="0" smtClean="0">
                <a:solidFill>
                  <a:srgbClr val="FF0000"/>
                </a:solidFill>
              </a:rPr>
              <a:t>                         </a:t>
            </a:r>
            <a:br>
              <a:rPr lang="ar-SA" b="1" dirty="0" smtClean="0">
                <a:solidFill>
                  <a:srgbClr val="FF0000"/>
                </a:solidFill>
              </a:rPr>
            </a:br>
            <a:r>
              <a:rPr lang="ar-SA" b="1" dirty="0" smtClean="0">
                <a:solidFill>
                  <a:srgbClr val="FF0000"/>
                </a:solidFill>
              </a:rPr>
              <a:t>ثانياً: تصنف البروتينات استناداً إلى أبعادها الكلية إلى صنفين رئيسيين وهما:-                   </a:t>
            </a:r>
            <a:br>
              <a:rPr lang="ar-SA" b="1" dirty="0" smtClean="0">
                <a:solidFill>
                  <a:srgbClr val="FF0000"/>
                </a:solidFill>
              </a:rPr>
            </a:br>
            <a:r>
              <a:rPr lang="ar-SA" b="1" dirty="0" smtClean="0">
                <a:solidFill>
                  <a:srgbClr val="FF0000"/>
                </a:solidFill>
              </a:rPr>
              <a:t>1- البروتينات </a:t>
            </a:r>
            <a:r>
              <a:rPr lang="ar-SA" b="1" dirty="0" err="1" smtClean="0">
                <a:solidFill>
                  <a:srgbClr val="FF0000"/>
                </a:solidFill>
              </a:rPr>
              <a:t>الحويصلية</a:t>
            </a:r>
            <a:r>
              <a:rPr lang="ar-SA" b="1" dirty="0" smtClean="0">
                <a:solidFill>
                  <a:srgbClr val="FF0000"/>
                </a:solidFill>
              </a:rPr>
              <a:t> أو الكروية    2- البروتينات الليفية</a:t>
            </a:r>
          </a:p>
          <a:p>
            <a:pPr algn="r" rtl="1"/>
            <a:r>
              <a:rPr lang="ar-SA" b="1" dirty="0" smtClean="0">
                <a:solidFill>
                  <a:srgbClr val="FF0000"/>
                </a:solidFill>
              </a:rPr>
              <a:t>                               </a:t>
            </a:r>
            <a:br>
              <a:rPr lang="ar-SA" b="1" dirty="0" smtClean="0">
                <a:solidFill>
                  <a:srgbClr val="FF0000"/>
                </a:solidFill>
              </a:rPr>
            </a:br>
            <a:r>
              <a:rPr lang="ar-SA" b="1" dirty="0" smtClean="0">
                <a:solidFill>
                  <a:srgbClr val="FF0000"/>
                </a:solidFill>
              </a:rPr>
              <a:t>ثالثاً: تصنف البروتينات اعتماداً على وظيفتها الحيوية ومن أهم أصناف البروتينات: الأنزيمات والبروتينات الناقلة </a:t>
            </a:r>
            <a:r>
              <a:rPr lang="ar-SA" b="1" dirty="0" err="1" smtClean="0">
                <a:solidFill>
                  <a:srgbClr val="FF0000"/>
                </a:solidFill>
              </a:rPr>
              <a:t>والهرمونات</a:t>
            </a:r>
            <a:r>
              <a:rPr lang="ar-SA" b="1" dirty="0" smtClean="0">
                <a:solidFill>
                  <a:srgbClr val="FF0000"/>
                </a:solidFill>
              </a:rPr>
              <a:t> </a:t>
            </a:r>
            <a:r>
              <a:rPr lang="ar-SA" b="1" dirty="0" err="1" smtClean="0">
                <a:solidFill>
                  <a:srgbClr val="FF0000"/>
                </a:solidFill>
              </a:rPr>
              <a:t>والاوكسينات</a:t>
            </a:r>
            <a:r>
              <a:rPr lang="ar-SA" b="1" dirty="0" smtClean="0">
                <a:solidFill>
                  <a:srgbClr val="FF0000"/>
                </a:solidFill>
              </a:rPr>
              <a:t> والبروتينات الخازنة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52401"/>
            <a:ext cx="8382000" cy="6400800"/>
          </a:xfrm>
        </p:spPr>
        <p:txBody>
          <a:bodyPr>
            <a:normAutofit/>
          </a:bodyPr>
          <a:lstStyle/>
          <a:p>
            <a:pPr>
              <a:buNone/>
            </a:pPr>
            <a:r>
              <a:rPr lang="ar-EG" sz="1600" dirty="0" smtClean="0"/>
              <a:t> </a:t>
            </a:r>
            <a:endParaRPr lang="en-US" sz="1600" dirty="0" smtClean="0"/>
          </a:p>
          <a:p>
            <a:pPr marL="82296" indent="0" algn="r" rtl="1">
              <a:buNone/>
            </a:pPr>
            <a:r>
              <a:rPr lang="ar-SA" sz="2400" b="1" dirty="0">
                <a:solidFill>
                  <a:srgbClr val="FF0000"/>
                </a:solidFill>
              </a:rPr>
              <a:t>3- الأنزيمات:                                         </a:t>
            </a:r>
            <a:br>
              <a:rPr lang="ar-SA" sz="2400" b="1" dirty="0">
                <a:solidFill>
                  <a:srgbClr val="FF0000"/>
                </a:solidFill>
              </a:rPr>
            </a:br>
            <a:r>
              <a:rPr lang="ar-SA" sz="2400" b="1" dirty="0">
                <a:solidFill>
                  <a:srgbClr val="FF0000"/>
                </a:solidFill>
              </a:rPr>
              <a:t>وهي محفزات بروتينية تبنى داخل الخلية الحية وتعمل كعوامل مساعدة بايلوجية للتعجيل من معدل سرعة التفاعلات الحياتية وتحوي الخلية الواحدة ما يقارب من ( 1000 ) من الإنزيمات المختلفة وهو السبب الذي يجعل الخلية تعمل بكفاءة عالية.                                    </a:t>
            </a:r>
            <a:br>
              <a:rPr lang="ar-SA" sz="2400" b="1" dirty="0">
                <a:solidFill>
                  <a:srgbClr val="FF0000"/>
                </a:solidFill>
              </a:rPr>
            </a:br>
            <a:r>
              <a:rPr lang="ar-SA" sz="2400" b="1" dirty="0">
                <a:solidFill>
                  <a:srgbClr val="FF0000"/>
                </a:solidFill>
              </a:rPr>
              <a:t>وظائف الأنزيمات:                                                                              </a:t>
            </a:r>
            <a:endParaRPr lang="en-US" sz="2400" b="1" dirty="0">
              <a:solidFill>
                <a:srgbClr val="FF0000"/>
              </a:solidFill>
            </a:endParaRPr>
          </a:p>
          <a:p>
            <a:pPr algn="r" rtl="1"/>
            <a:r>
              <a:rPr lang="ar-SA" sz="2400" b="1" dirty="0">
                <a:solidFill>
                  <a:srgbClr val="FF0000"/>
                </a:solidFill>
              </a:rPr>
              <a:t>لا تستنفذ ولا تتغير بعد تحفيزها للتفاعل، وهي تخفض طاقة التنشيط للتفاعل ، تعمل بدرجة عالية من التخصص على جزء معين أو مجموعة جزيئات معينة تنتمي لصنف واحد.  </a:t>
            </a:r>
            <a:endParaRPr lang="ar-SA" sz="2400" b="1" dirty="0" smtClean="0">
              <a:solidFill>
                <a:srgbClr val="FF0000"/>
              </a:solidFill>
            </a:endParaRPr>
          </a:p>
          <a:p>
            <a:pPr algn="r" rtl="1"/>
            <a:r>
              <a:rPr lang="ar-SA" sz="2400" b="1" dirty="0" smtClean="0">
                <a:solidFill>
                  <a:srgbClr val="FF0000"/>
                </a:solidFill>
              </a:rPr>
              <a:t>                 </a:t>
            </a:r>
            <a:r>
              <a:rPr lang="ar-SA" sz="2400" b="1" dirty="0">
                <a:solidFill>
                  <a:srgbClr val="FF0000"/>
                </a:solidFill>
              </a:rPr>
              <a:t/>
            </a:r>
            <a:br>
              <a:rPr lang="ar-SA" sz="2400" b="1" dirty="0">
                <a:solidFill>
                  <a:srgbClr val="FF0000"/>
                </a:solidFill>
              </a:rPr>
            </a:br>
            <a:r>
              <a:rPr lang="en-US" sz="2400" b="1" dirty="0" smtClean="0">
                <a:solidFill>
                  <a:srgbClr val="FF0000"/>
                </a:solidFill>
              </a:rPr>
              <a:t>-4</a:t>
            </a:r>
            <a:r>
              <a:rPr lang="ar-SA" sz="2400" b="1" dirty="0" err="1" smtClean="0">
                <a:solidFill>
                  <a:srgbClr val="FF0000"/>
                </a:solidFill>
              </a:rPr>
              <a:t>الليبيدات</a:t>
            </a:r>
            <a:r>
              <a:rPr lang="ar-SA" sz="2400" b="1" dirty="0">
                <a:solidFill>
                  <a:srgbClr val="FF0000"/>
                </a:solidFill>
              </a:rPr>
              <a:t>: </a:t>
            </a:r>
            <a:br>
              <a:rPr lang="ar-SA" sz="2400" b="1" dirty="0">
                <a:solidFill>
                  <a:srgbClr val="FF0000"/>
                </a:solidFill>
              </a:rPr>
            </a:br>
            <a:r>
              <a:rPr lang="ar-SA" sz="2400" b="1" dirty="0">
                <a:solidFill>
                  <a:srgbClr val="FF0000"/>
                </a:solidFill>
              </a:rPr>
              <a:t>وتتكون من أحماض دهنية ذات الوزن الجزيئي العالي ومواد أخرى مثل الفوسفاتيدات والاستيرولات والكاروتينات وتعرف أيضا بأنها مجموعة المواد الحيوية التي لا تذوب في الماء ولكن تذوب في المذيبات العضوية وهي مواد غير متصلبة.                                                      </a:t>
            </a:r>
            <a:endParaRPr lang="en-US" sz="2400" b="1" dirty="0">
              <a:solidFill>
                <a:srgbClr val="FF0000"/>
              </a:solidFill>
            </a:endParaRPr>
          </a:p>
          <a:p>
            <a:pPr algn="r" rtl="1"/>
            <a:r>
              <a:rPr lang="ar-SA" sz="2400" b="1" dirty="0">
                <a:solidFill>
                  <a:srgbClr val="FF0000"/>
                </a:solidFill>
              </a:rPr>
              <a:t> أهم وظائفها: أنها مصدر للطاقة في الجسم ،  تعمل عازلة للحرارة في الجسم، تدخل في تركيب الأغشية.                                                                         </a:t>
            </a:r>
            <a:endParaRPr lang="en-US" sz="2400" b="1" dirty="0">
              <a:solidFill>
                <a:srgbClr val="FF0000"/>
              </a:solidFill>
            </a:endParaRPr>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50091"/>
          </a:xfrm>
        </p:spPr>
        <p:txBody>
          <a:bodyPr>
            <a:normAutofit/>
          </a:bodyPr>
          <a:lstStyle/>
          <a:p>
            <a:pPr algn="r" rtl="1"/>
            <a:endParaRPr lang="ar-SA" b="1" dirty="0" smtClean="0">
              <a:solidFill>
                <a:srgbClr val="FF0000"/>
              </a:solidFill>
            </a:endParaRPr>
          </a:p>
          <a:p>
            <a:pPr algn="r" rtl="1"/>
            <a:r>
              <a:rPr lang="ar-SA" sz="2400" b="1" dirty="0" smtClean="0">
                <a:solidFill>
                  <a:srgbClr val="FF0000"/>
                </a:solidFill>
              </a:rPr>
              <a:t>أنواع </a:t>
            </a:r>
            <a:r>
              <a:rPr lang="ar-SA" sz="2400" b="1" dirty="0" err="1" smtClean="0">
                <a:solidFill>
                  <a:srgbClr val="FF0000"/>
                </a:solidFill>
              </a:rPr>
              <a:t>الليبيدات</a:t>
            </a:r>
            <a:r>
              <a:rPr lang="ar-SA" sz="2400" b="1" dirty="0" smtClean="0">
                <a:solidFill>
                  <a:srgbClr val="FF0000"/>
                </a:solidFill>
              </a:rPr>
              <a:t>:   </a:t>
            </a:r>
          </a:p>
          <a:p>
            <a:pPr algn="r" rtl="1"/>
            <a:r>
              <a:rPr lang="ar-SA" sz="2400" b="1" dirty="0" smtClean="0">
                <a:solidFill>
                  <a:srgbClr val="FF0000"/>
                </a:solidFill>
              </a:rPr>
              <a:t>                            </a:t>
            </a:r>
            <a:br>
              <a:rPr lang="ar-SA" sz="2400" b="1" dirty="0" smtClean="0">
                <a:solidFill>
                  <a:srgbClr val="FF0000"/>
                </a:solidFill>
              </a:rPr>
            </a:br>
            <a:r>
              <a:rPr lang="ar-SA" sz="2400" b="1" dirty="0" smtClean="0">
                <a:solidFill>
                  <a:srgbClr val="FF0000"/>
                </a:solidFill>
              </a:rPr>
              <a:t>تنقسم </a:t>
            </a:r>
            <a:r>
              <a:rPr lang="ar-SA" sz="2400" b="1" dirty="0" err="1" smtClean="0">
                <a:solidFill>
                  <a:srgbClr val="FF0000"/>
                </a:solidFill>
              </a:rPr>
              <a:t>الليبيدات</a:t>
            </a:r>
            <a:r>
              <a:rPr lang="ar-SA" sz="2400" b="1" dirty="0" smtClean="0">
                <a:solidFill>
                  <a:srgbClr val="FF0000"/>
                </a:solidFill>
              </a:rPr>
              <a:t> على أساس مكوناتها من </a:t>
            </a:r>
            <a:r>
              <a:rPr lang="ar-SA" sz="2400" b="1" dirty="0" err="1" smtClean="0">
                <a:solidFill>
                  <a:srgbClr val="FF0000"/>
                </a:solidFill>
              </a:rPr>
              <a:t>الاسترات</a:t>
            </a:r>
            <a:r>
              <a:rPr lang="ar-SA" sz="2400" b="1" dirty="0" smtClean="0">
                <a:solidFill>
                  <a:srgbClr val="FF0000"/>
                </a:solidFill>
              </a:rPr>
              <a:t> إلى ما يلي:                        </a:t>
            </a:r>
            <a:br>
              <a:rPr lang="ar-SA" sz="2400" b="1" dirty="0" smtClean="0">
                <a:solidFill>
                  <a:srgbClr val="FF0000"/>
                </a:solidFill>
              </a:rPr>
            </a:br>
            <a:r>
              <a:rPr lang="ar-SA" sz="2400" b="1" dirty="0" smtClean="0">
                <a:solidFill>
                  <a:srgbClr val="FF0000"/>
                </a:solidFill>
              </a:rPr>
              <a:t>1- </a:t>
            </a:r>
            <a:r>
              <a:rPr lang="ar-SA" sz="2400" b="1" dirty="0" err="1" smtClean="0">
                <a:solidFill>
                  <a:srgbClr val="FF0000"/>
                </a:solidFill>
              </a:rPr>
              <a:t>الليبيدات</a:t>
            </a:r>
            <a:r>
              <a:rPr lang="ar-SA" sz="2400" b="1" dirty="0" smtClean="0">
                <a:solidFill>
                  <a:srgbClr val="FF0000"/>
                </a:solidFill>
              </a:rPr>
              <a:t> البسيطة: وهي عبارة عن أسترات الأحماض </a:t>
            </a:r>
            <a:r>
              <a:rPr lang="ar-SA" sz="2400" b="1" dirty="0" err="1" smtClean="0">
                <a:solidFill>
                  <a:srgbClr val="FF0000"/>
                </a:solidFill>
              </a:rPr>
              <a:t>الدهنية</a:t>
            </a:r>
            <a:r>
              <a:rPr lang="ar-SA" sz="2400" b="1" dirty="0" smtClean="0">
                <a:solidFill>
                  <a:srgbClr val="FF0000"/>
                </a:solidFill>
              </a:rPr>
              <a:t> مثل </a:t>
            </a:r>
            <a:r>
              <a:rPr lang="ar-SA" sz="2400" b="1" dirty="0" err="1" smtClean="0">
                <a:solidFill>
                  <a:srgbClr val="FF0000"/>
                </a:solidFill>
              </a:rPr>
              <a:t>الكليسرين</a:t>
            </a:r>
            <a:r>
              <a:rPr lang="ar-SA" sz="2400" b="1" dirty="0" smtClean="0">
                <a:solidFill>
                  <a:srgbClr val="FF0000"/>
                </a:solidFill>
              </a:rPr>
              <a:t>.   </a:t>
            </a:r>
          </a:p>
          <a:p>
            <a:pPr algn="r" rtl="1"/>
            <a:r>
              <a:rPr lang="ar-SA" sz="2400" b="1" dirty="0" smtClean="0">
                <a:solidFill>
                  <a:srgbClr val="FF0000"/>
                </a:solidFill>
              </a:rPr>
              <a:t>              </a:t>
            </a:r>
            <a:br>
              <a:rPr lang="ar-SA" sz="2400" b="1" dirty="0" smtClean="0">
                <a:solidFill>
                  <a:srgbClr val="FF0000"/>
                </a:solidFill>
              </a:rPr>
            </a:br>
            <a:r>
              <a:rPr lang="ar-SA" sz="2400" b="1" dirty="0" smtClean="0">
                <a:solidFill>
                  <a:srgbClr val="FF0000"/>
                </a:solidFill>
              </a:rPr>
              <a:t>2- </a:t>
            </a:r>
            <a:r>
              <a:rPr lang="ar-SA" sz="2400" b="1" dirty="0" err="1" smtClean="0">
                <a:solidFill>
                  <a:srgbClr val="FF0000"/>
                </a:solidFill>
              </a:rPr>
              <a:t>الليبيدات</a:t>
            </a:r>
            <a:r>
              <a:rPr lang="ar-SA" sz="2400" b="1" dirty="0" smtClean="0">
                <a:solidFill>
                  <a:srgbClr val="FF0000"/>
                </a:solidFill>
              </a:rPr>
              <a:t> المركبة:وهي أسترات أحماض </a:t>
            </a:r>
            <a:r>
              <a:rPr lang="ar-SA" sz="2400" b="1" dirty="0" err="1" smtClean="0">
                <a:solidFill>
                  <a:srgbClr val="FF0000"/>
                </a:solidFill>
              </a:rPr>
              <a:t>دهنية</a:t>
            </a:r>
            <a:r>
              <a:rPr lang="ar-SA" sz="2400" b="1" dirty="0" smtClean="0">
                <a:solidFill>
                  <a:srgbClr val="FF0000"/>
                </a:solidFill>
              </a:rPr>
              <a:t> مع الكحول ويدخل في تركيبها مركبات أخرى مثل حامض </a:t>
            </a:r>
            <a:r>
              <a:rPr lang="ar-SA" sz="2400" b="1" dirty="0" err="1" smtClean="0">
                <a:solidFill>
                  <a:srgbClr val="FF0000"/>
                </a:solidFill>
              </a:rPr>
              <a:t>الفوسفوريك</a:t>
            </a:r>
            <a:r>
              <a:rPr lang="ar-SA" sz="2400" b="1" dirty="0" smtClean="0">
                <a:solidFill>
                  <a:srgbClr val="FF0000"/>
                </a:solidFill>
              </a:rPr>
              <a:t>.  </a:t>
            </a:r>
          </a:p>
          <a:p>
            <a:pPr algn="r" rtl="1"/>
            <a:r>
              <a:rPr lang="ar-SA" sz="2400" b="1" dirty="0" smtClean="0">
                <a:solidFill>
                  <a:srgbClr val="FF0000"/>
                </a:solidFill>
              </a:rPr>
              <a:t>                                         </a:t>
            </a:r>
            <a:br>
              <a:rPr lang="ar-SA" sz="2400" b="1" dirty="0" smtClean="0">
                <a:solidFill>
                  <a:srgbClr val="FF0000"/>
                </a:solidFill>
              </a:rPr>
            </a:br>
            <a:r>
              <a:rPr lang="ar-SA" sz="2400" b="1" dirty="0" smtClean="0">
                <a:solidFill>
                  <a:srgbClr val="FF0000"/>
                </a:solidFill>
              </a:rPr>
              <a:t>3- </a:t>
            </a:r>
            <a:r>
              <a:rPr lang="ar-SA" sz="2400" b="1" dirty="0" err="1" smtClean="0">
                <a:solidFill>
                  <a:srgbClr val="FF0000"/>
                </a:solidFill>
              </a:rPr>
              <a:t>الليبيدات</a:t>
            </a:r>
            <a:r>
              <a:rPr lang="ar-SA" sz="2400" b="1" dirty="0" smtClean="0">
                <a:solidFill>
                  <a:srgbClr val="FF0000"/>
                </a:solidFill>
              </a:rPr>
              <a:t> المشتقة:هي </a:t>
            </a:r>
            <a:r>
              <a:rPr lang="ar-SA" sz="2400" b="1" dirty="0" err="1" smtClean="0">
                <a:solidFill>
                  <a:srgbClr val="FF0000"/>
                </a:solidFill>
              </a:rPr>
              <a:t>الليبيدات</a:t>
            </a:r>
            <a:r>
              <a:rPr lang="ar-SA" sz="2400" b="1" dirty="0" smtClean="0">
                <a:solidFill>
                  <a:srgbClr val="FF0000"/>
                </a:solidFill>
              </a:rPr>
              <a:t> التي تنتج من التحلل المائي </a:t>
            </a:r>
            <a:r>
              <a:rPr lang="ar-SA" sz="2400" b="1" dirty="0" err="1" smtClean="0">
                <a:solidFill>
                  <a:srgbClr val="FF0000"/>
                </a:solidFill>
              </a:rPr>
              <a:t>لليبيدات</a:t>
            </a:r>
            <a:r>
              <a:rPr lang="ar-SA" sz="2400" b="1" dirty="0" smtClean="0">
                <a:solidFill>
                  <a:srgbClr val="FF0000"/>
                </a:solidFill>
              </a:rPr>
              <a:t> البسيطة والمركبة.       </a:t>
            </a:r>
            <a:endParaRPr lang="en-US" sz="24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just">
              <a:buNone/>
            </a:pPr>
            <a:r>
              <a:rPr lang="ar-EG" sz="1600" b="1" dirty="0" smtClean="0">
                <a:solidFill>
                  <a:srgbClr val="FF0000"/>
                </a:solidFill>
              </a:rPr>
              <a:t> </a:t>
            </a:r>
            <a:endParaRPr lang="en-US" b="1" dirty="0" smtClean="0">
              <a:solidFill>
                <a:srgbClr val="FF0000"/>
              </a:solidFill>
            </a:endParaRPr>
          </a:p>
          <a:p>
            <a:pPr algn="r" rtl="1"/>
            <a:r>
              <a:rPr lang="ar-SY" sz="2400" b="1" dirty="0">
                <a:solidFill>
                  <a:srgbClr val="FF0000"/>
                </a:solidFill>
              </a:rPr>
              <a:t>المحاضرة السابعة ( علم وظائف الأعضاء النباتية):</a:t>
            </a:r>
            <a:endParaRPr lang="en-US" sz="2400" b="1" dirty="0">
              <a:solidFill>
                <a:srgbClr val="FF0000"/>
              </a:solidFill>
            </a:endParaRPr>
          </a:p>
          <a:p>
            <a:pPr algn="r" rtl="1"/>
            <a:r>
              <a:rPr lang="ar-SY" sz="2400" b="1" dirty="0" smtClean="0">
                <a:solidFill>
                  <a:srgbClr val="FF0000"/>
                </a:solidFill>
              </a:rPr>
              <a:t>1- البناء الضوئي:</a:t>
            </a:r>
            <a:r>
              <a:rPr lang="en-US" sz="2400" b="1" dirty="0" smtClean="0">
                <a:solidFill>
                  <a:srgbClr val="FF0000"/>
                </a:solidFill>
              </a:rPr>
              <a:t>Photosynthesis</a:t>
            </a:r>
            <a:endParaRPr lang="en-US" sz="2400" b="1" dirty="0">
              <a:solidFill>
                <a:srgbClr val="FF0000"/>
              </a:solidFill>
            </a:endParaRPr>
          </a:p>
          <a:p>
            <a:pPr algn="just" rtl="1"/>
            <a:r>
              <a:rPr lang="ar-SA" sz="2400" b="1" dirty="0">
                <a:solidFill>
                  <a:srgbClr val="FF0000"/>
                </a:solidFill>
              </a:rPr>
              <a:t>تعد عملية البناء الضوئي أهم العمليات الحيوية على وجه الأرض ولجميع الكائنات. يمكن القول إن معظم الطاقة التي يستخدمها الإنسان هي من عملية التمثيل الضوئي وبصورة عامة يمكن اعتبار معظم المواد العضوية في النباتات الخضراء على أنها ناتج عملية البناء الضوئي . ففي هذه العملية يتم اخذ الكاربون من </a:t>
            </a:r>
            <a:r>
              <a:rPr lang="en-US" sz="2400" b="1" dirty="0">
                <a:solidFill>
                  <a:srgbClr val="FF0000"/>
                </a:solidFill>
              </a:rPr>
              <a:t>Co</a:t>
            </a:r>
            <a:r>
              <a:rPr lang="en-US" sz="2400" b="1" baseline="-25000" dirty="0">
                <a:solidFill>
                  <a:srgbClr val="FF0000"/>
                </a:solidFill>
              </a:rPr>
              <a:t>2</a:t>
            </a:r>
            <a:r>
              <a:rPr lang="ar-SA" sz="2400" b="1" dirty="0">
                <a:solidFill>
                  <a:srgbClr val="FF0000"/>
                </a:solidFill>
              </a:rPr>
              <a:t> الموجود بهيئة غاز أو مذاب بالماء ويتكون منه مركب كاربوني عضوي وتعد هذه العملية البداية لعمليات البناء في داخل الخلايا النباتية وتتضمن عملية التمثيل الضوئي اختزال </a:t>
            </a:r>
            <a:r>
              <a:rPr lang="en-US" sz="2400" b="1" dirty="0">
                <a:solidFill>
                  <a:srgbClr val="FF0000"/>
                </a:solidFill>
              </a:rPr>
              <a:t>Co</a:t>
            </a:r>
            <a:r>
              <a:rPr lang="en-US" sz="2400" b="1" baseline="-25000" dirty="0">
                <a:solidFill>
                  <a:srgbClr val="FF0000"/>
                </a:solidFill>
              </a:rPr>
              <a:t>2</a:t>
            </a:r>
            <a:r>
              <a:rPr lang="ar-SA" sz="2400" b="1" dirty="0">
                <a:solidFill>
                  <a:srgbClr val="FF0000"/>
                </a:solidFill>
              </a:rPr>
              <a:t> ترافقها عمليات أكسدة للماء وتحرر غاز الأوكسجين, ولهذه العملية عوامل تؤثر على سيرها هي: </a:t>
            </a:r>
            <a:endParaRPr lang="en-US" sz="2400" b="1" dirty="0">
              <a:solidFill>
                <a:srgbClr val="FF0000"/>
              </a:solidFill>
            </a:endParaRPr>
          </a:p>
          <a:p>
            <a:pPr lvl="0" algn="just" rtl="1"/>
            <a:r>
              <a:rPr lang="ar-SA" sz="2400" b="1" dirty="0">
                <a:solidFill>
                  <a:srgbClr val="FF0000"/>
                </a:solidFill>
              </a:rPr>
              <a:t>الماء: أن للماء تأثير على عملية البناء الضوئي فعند حصول الجفاف الشديد تغلق الثغور وينخفض دخول غاز </a:t>
            </a:r>
            <a:r>
              <a:rPr lang="en-US" sz="2400" b="1" dirty="0">
                <a:solidFill>
                  <a:srgbClr val="FF0000"/>
                </a:solidFill>
              </a:rPr>
              <a:t>CO</a:t>
            </a:r>
            <a:r>
              <a:rPr lang="en-US" sz="2400" b="1" baseline="-25000" dirty="0">
                <a:solidFill>
                  <a:srgbClr val="FF0000"/>
                </a:solidFill>
              </a:rPr>
              <a:t>2</a:t>
            </a:r>
            <a:r>
              <a:rPr lang="ar-SA" sz="2400" b="1" dirty="0">
                <a:solidFill>
                  <a:srgbClr val="FF0000"/>
                </a:solidFill>
              </a:rPr>
              <a:t> وبالتالي ينخفض البناء الضوئي ، كما أن الجفاف الشديد يؤدي إلى سحب الماء من البروتوبلازم  وهذا بدوره يؤثر سليبا في نشاط الأنزيمات في الخلية منها أنزيمات البناء الضوئي . </a:t>
            </a:r>
            <a:endParaRPr lang="en-US" sz="2400" b="1" dirty="0">
              <a:solidFill>
                <a:srgbClr val="FF0000"/>
              </a:solidFill>
            </a:endParaRPr>
          </a:p>
          <a:p>
            <a:pPr>
              <a:buNone/>
            </a:pPr>
            <a:endParaRPr lang="en-US" sz="2000" b="1" dirty="0" smtClean="0">
              <a:solidFill>
                <a:srgbClr val="FF0000"/>
              </a:solidFill>
            </a:endParaRPr>
          </a:p>
          <a:p>
            <a:pPr>
              <a:buNone/>
            </a:pPr>
            <a:endParaRPr lang="ar-SY" sz="4800" b="1" dirty="0" smtClean="0">
              <a:solidFill>
                <a:srgbClr val="FF0000"/>
              </a:solidFill>
            </a:endParaRPr>
          </a:p>
          <a:p>
            <a:endParaRPr lang="ar-SY" sz="4800" b="1" dirty="0">
              <a:solidFill>
                <a:srgbClr val="FF0000"/>
              </a:solidFill>
            </a:endParaRPr>
          </a:p>
          <a:p>
            <a:pPr>
              <a:buNone/>
            </a:pPr>
            <a:endParaRPr lang="ar-SY" sz="4800" b="1" dirty="0" smtClean="0">
              <a:solidFill>
                <a:srgbClr val="FF0000"/>
              </a:solidFill>
            </a:endParaRPr>
          </a:p>
          <a:p>
            <a:endParaRPr lang="ar-SY" sz="4800" b="1" dirty="0">
              <a:solidFill>
                <a:srgbClr val="FF0000"/>
              </a:solidFill>
            </a:endParaRPr>
          </a:p>
          <a:p>
            <a:pPr>
              <a:buNone/>
            </a:pPr>
            <a:endParaRPr lang="ar-SY" sz="4800" b="1" dirty="0" smtClean="0">
              <a:solidFill>
                <a:srgbClr val="FF0000"/>
              </a:solidFill>
            </a:endParaRPr>
          </a:p>
          <a:p>
            <a:endParaRPr lang="ar-SA" b="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lnSpcReduction="10000"/>
          </a:bodyPr>
          <a:lstStyle/>
          <a:p>
            <a:pPr algn="r" rtl="1">
              <a:buNone/>
            </a:pPr>
            <a:r>
              <a:rPr lang="ar-EG" sz="1600" dirty="0" smtClean="0">
                <a:solidFill>
                  <a:srgbClr val="FF0000"/>
                </a:solidFill>
              </a:rPr>
              <a:t> </a:t>
            </a:r>
            <a:r>
              <a:rPr lang="ar-SY" sz="1200" b="1" dirty="0" smtClean="0">
                <a:solidFill>
                  <a:srgbClr val="FF0000"/>
                </a:solidFill>
              </a:rPr>
              <a:t> </a:t>
            </a:r>
            <a:endParaRPr lang="en-US" sz="1200" dirty="0" smtClean="0">
              <a:solidFill>
                <a:srgbClr val="FF0000"/>
              </a:solidFill>
            </a:endParaRPr>
          </a:p>
          <a:p>
            <a:pPr lvl="0" algn="just" rtl="1"/>
            <a:r>
              <a:rPr lang="ar-SA" sz="2400" b="1" dirty="0">
                <a:solidFill>
                  <a:srgbClr val="FF0000"/>
                </a:solidFill>
              </a:rPr>
              <a:t>الأوكسجين</a:t>
            </a:r>
            <a:r>
              <a:rPr lang="ar-SA" sz="2400" dirty="0">
                <a:solidFill>
                  <a:srgbClr val="FF0000"/>
                </a:solidFill>
              </a:rPr>
              <a:t> :يعتقد أن الأوكسجين يؤثر في البناء الضوئي من خلال تنافس الأوكسجين مع غاز </a:t>
            </a:r>
            <a:r>
              <a:rPr lang="en-US" sz="2400" dirty="0">
                <a:solidFill>
                  <a:srgbClr val="FF0000"/>
                </a:solidFill>
              </a:rPr>
              <a:t>CO</a:t>
            </a:r>
            <a:r>
              <a:rPr lang="en-US" sz="2400" baseline="-25000" dirty="0">
                <a:solidFill>
                  <a:srgbClr val="FF0000"/>
                </a:solidFill>
              </a:rPr>
              <a:t>2</a:t>
            </a:r>
            <a:r>
              <a:rPr lang="ar-SA" sz="2400" dirty="0">
                <a:solidFill>
                  <a:srgbClr val="FF0000"/>
                </a:solidFill>
              </a:rPr>
              <a:t> على الهيدروجين عند وجود تراكيز عالية من الأوكسجين ففي هذه الحالة يمنح المركب الاختزالي </a:t>
            </a:r>
            <a:r>
              <a:rPr lang="en-US" sz="2400" dirty="0">
                <a:solidFill>
                  <a:srgbClr val="FF0000"/>
                </a:solidFill>
              </a:rPr>
              <a:t>NADPH2</a:t>
            </a:r>
            <a:r>
              <a:rPr lang="ar-SA" sz="2400" dirty="0">
                <a:solidFill>
                  <a:srgbClr val="FF0000"/>
                </a:solidFill>
              </a:rPr>
              <a:t> الهيدروجين إلى الأوكسجين بدل </a:t>
            </a:r>
            <a:r>
              <a:rPr lang="en-US" sz="2400" dirty="0">
                <a:solidFill>
                  <a:srgbClr val="FF0000"/>
                </a:solidFill>
              </a:rPr>
              <a:t>CO</a:t>
            </a:r>
            <a:r>
              <a:rPr lang="en-US" sz="2400" baseline="-25000" dirty="0">
                <a:solidFill>
                  <a:srgbClr val="FF0000"/>
                </a:solidFill>
              </a:rPr>
              <a:t>2</a:t>
            </a:r>
            <a:r>
              <a:rPr lang="ar-SA" sz="2400" dirty="0">
                <a:solidFill>
                  <a:srgbClr val="FF0000"/>
                </a:solidFill>
              </a:rPr>
              <a:t> وبالتالي تنخفض عملية البناء الضوئي ، كذلك يمكن إن يحدث التأثير من عملية التنفس بصورة كبيرة بسبب التركيز العالي للأوكسجين يؤدي إلى حرمان عملية البناء الضوئي منها وبالتالي إلى خفض معدلها</a:t>
            </a:r>
            <a:endParaRPr lang="en-US" sz="2400" dirty="0">
              <a:solidFill>
                <a:srgbClr val="FF0000"/>
              </a:solidFill>
            </a:endParaRPr>
          </a:p>
          <a:p>
            <a:pPr lvl="0" algn="just" rtl="1"/>
            <a:r>
              <a:rPr lang="ar-SA" sz="2400" b="1" dirty="0">
                <a:solidFill>
                  <a:srgbClr val="FF0000"/>
                </a:solidFill>
              </a:rPr>
              <a:t>ثاني اوكسيد الكربون</a:t>
            </a:r>
            <a:r>
              <a:rPr lang="ar-SA" sz="2400" dirty="0">
                <a:solidFill>
                  <a:srgbClr val="FF0000"/>
                </a:solidFill>
              </a:rPr>
              <a:t>:تؤثر كل من عملية انتشار غاز </a:t>
            </a:r>
            <a:r>
              <a:rPr lang="en-US" sz="2400" dirty="0">
                <a:solidFill>
                  <a:srgbClr val="FF0000"/>
                </a:solidFill>
              </a:rPr>
              <a:t>CO</a:t>
            </a:r>
            <a:r>
              <a:rPr lang="en-US" sz="2400" baseline="-25000" dirty="0">
                <a:solidFill>
                  <a:srgbClr val="FF0000"/>
                </a:solidFill>
              </a:rPr>
              <a:t>2</a:t>
            </a:r>
            <a:r>
              <a:rPr lang="ar-SA" sz="2400" dirty="0">
                <a:solidFill>
                  <a:srgbClr val="FF0000"/>
                </a:solidFill>
              </a:rPr>
              <a:t> وتركيزه في معدل عملية البناء الضوئي ، فقد لوحظ أن انتشار الغاز إلى داخل أنسجة الورقة من خلال الثغور يتأثر بسعة الثغر فهو يتناسب طرديا مع نصف قطر الثغر . كما وجد أن زيادة التركيز تؤدي إلى زيادة التمثيل الضوئي ولكن إلى حد معين بعدها ينخفض المعدل بزيادة التركيز.</a:t>
            </a:r>
            <a:endParaRPr lang="en-US" sz="2400" dirty="0">
              <a:solidFill>
                <a:srgbClr val="FF0000"/>
              </a:solidFill>
            </a:endParaRPr>
          </a:p>
          <a:p>
            <a:pPr lvl="0" algn="just" rtl="1"/>
            <a:r>
              <a:rPr lang="ar-SA" sz="2400" b="1" dirty="0">
                <a:solidFill>
                  <a:srgbClr val="FF0000"/>
                </a:solidFill>
              </a:rPr>
              <a:t>الضوء </a:t>
            </a:r>
            <a:r>
              <a:rPr lang="ar-SA" sz="2400" dirty="0">
                <a:solidFill>
                  <a:srgbClr val="FF0000"/>
                </a:solidFill>
              </a:rPr>
              <a:t>: انخفاض شدة الإضاءة تؤدي إلى انخفاض معدلات عملية البناء الضوئي.</a:t>
            </a:r>
            <a:endParaRPr lang="en-US" sz="2400" dirty="0">
              <a:solidFill>
                <a:srgbClr val="FF0000"/>
              </a:solidFill>
            </a:endParaRPr>
          </a:p>
          <a:p>
            <a:pPr lvl="0" algn="just" rtl="1"/>
            <a:r>
              <a:rPr lang="ar-SA" sz="2400" b="1" dirty="0">
                <a:solidFill>
                  <a:srgbClr val="FF0000"/>
                </a:solidFill>
              </a:rPr>
              <a:t>درجة الحرارة</a:t>
            </a:r>
            <a:r>
              <a:rPr lang="ar-SA" sz="2400" dirty="0">
                <a:solidFill>
                  <a:srgbClr val="FF0000"/>
                </a:solidFill>
              </a:rPr>
              <a:t>:تؤثر درجات الحرارة بصورة واضحة في عملية البناء الضوئي فدرجات الانجماد تؤدي إلى تجمد الماء في داخل المسافات البينية ومنع دخول غاز </a:t>
            </a:r>
            <a:r>
              <a:rPr lang="en-US" sz="2400" dirty="0">
                <a:solidFill>
                  <a:srgbClr val="FF0000"/>
                </a:solidFill>
              </a:rPr>
              <a:t>CO2</a:t>
            </a:r>
            <a:r>
              <a:rPr lang="ar-SA" sz="2400" dirty="0">
                <a:solidFill>
                  <a:srgbClr val="FF0000"/>
                </a:solidFill>
              </a:rPr>
              <a:t> وبالتالي خفض معدل البناء الضوئي أما درجات الحرارة العالية فتؤثر سلبيا على نشاط أنزيمات تفاعلات الظلام مسببا خفض البناء الضوئي . </a:t>
            </a:r>
            <a:endParaRPr lang="en-US" sz="2400" dirty="0">
              <a:solidFill>
                <a:srgbClr val="FF0000"/>
              </a:solidFill>
            </a:endParaRPr>
          </a:p>
          <a:p>
            <a:pPr algn="just" rtl="1">
              <a:buNone/>
            </a:pPr>
            <a:r>
              <a:rPr lang="ar-EG" sz="2400" dirty="0" smtClean="0">
                <a:solidFill>
                  <a:srgbClr val="FF0000"/>
                </a:solidFill>
              </a:rPr>
              <a:t> </a:t>
            </a:r>
            <a:endParaRPr lang="en-US" sz="2400" dirty="0" smtClean="0">
              <a:solidFill>
                <a:srgbClr val="FF0000"/>
              </a:solidFill>
            </a:endParaRPr>
          </a:p>
          <a:p>
            <a:pPr algn="r" rtl="1">
              <a:buNone/>
            </a:pPr>
            <a:endParaRPr lang="en-US" sz="2000" dirty="0" smtClean="0">
              <a:solidFill>
                <a:srgbClr val="FF0000"/>
              </a:solidFill>
            </a:endParaRPr>
          </a:p>
          <a:p>
            <a:pPr algn="r" rtl="1">
              <a:buNone/>
            </a:pPr>
            <a:endParaRPr lang="ar-SY" sz="4800" dirty="0" smtClean="0">
              <a:solidFill>
                <a:srgbClr val="FF0000"/>
              </a:solidFill>
            </a:endParaRPr>
          </a:p>
          <a:p>
            <a:pPr algn="r" rtl="1"/>
            <a:endParaRPr lang="ar-SY" sz="4800" dirty="0">
              <a:solidFill>
                <a:srgbClr val="FF0000"/>
              </a:solidFill>
            </a:endParaRPr>
          </a:p>
          <a:p>
            <a:pPr algn="r" rtl="1">
              <a:buNone/>
            </a:pPr>
            <a:endParaRPr lang="ar-SY" sz="4800" dirty="0" smtClean="0">
              <a:solidFill>
                <a:srgbClr val="FF0000"/>
              </a:solidFill>
            </a:endParaRPr>
          </a:p>
          <a:p>
            <a:pPr algn="r" rtl="1"/>
            <a:endParaRPr lang="ar-SY" sz="4800" dirty="0">
              <a:solidFill>
                <a:srgbClr val="FF0000"/>
              </a:solidFill>
            </a:endParaRPr>
          </a:p>
          <a:p>
            <a:pPr algn="r" rtl="1">
              <a:buNone/>
            </a:pPr>
            <a:endParaRPr lang="ar-SY" sz="4800" dirty="0" smtClean="0">
              <a:solidFill>
                <a:srgbClr val="FF0000"/>
              </a:solidFill>
            </a:endParaRPr>
          </a:p>
          <a:p>
            <a:pPr algn="r" rtl="1"/>
            <a:endParaRPr lang="ar-SA" dirty="0">
              <a:solidFill>
                <a:srgbClr val="FF0000"/>
              </a:solidFill>
            </a:endParaRPr>
          </a:p>
        </p:txBody>
      </p:sp>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rtl="1"/>
            <a:r>
              <a:rPr lang="ar-SA" sz="2400" b="1" dirty="0">
                <a:solidFill>
                  <a:srgbClr val="FF0000"/>
                </a:solidFill>
              </a:rPr>
              <a:t>أهميتها : </a:t>
            </a:r>
            <a:endParaRPr lang="en-US" sz="2400" b="1" dirty="0">
              <a:solidFill>
                <a:srgbClr val="FF0000"/>
              </a:solidFill>
            </a:endParaRPr>
          </a:p>
          <a:p>
            <a:pPr lvl="0" algn="just" rtl="1"/>
            <a:r>
              <a:rPr lang="ar-SA" sz="2400" b="1" dirty="0">
                <a:solidFill>
                  <a:srgbClr val="FF0000"/>
                </a:solidFill>
              </a:rPr>
              <a:t>إنتاج الأوكسجين اللازم لعملية التنفس.</a:t>
            </a:r>
            <a:endParaRPr lang="en-US" sz="2400" b="1" dirty="0">
              <a:solidFill>
                <a:srgbClr val="FF0000"/>
              </a:solidFill>
            </a:endParaRPr>
          </a:p>
          <a:p>
            <a:pPr lvl="0" algn="just" rtl="1"/>
            <a:r>
              <a:rPr lang="ar-SA" sz="2400" b="1" dirty="0">
                <a:solidFill>
                  <a:srgbClr val="FF0000"/>
                </a:solidFill>
              </a:rPr>
              <a:t>الحفاظ على ثبات </a:t>
            </a:r>
            <a:r>
              <a:rPr lang="en-US" sz="2400" b="1" dirty="0">
                <a:solidFill>
                  <a:srgbClr val="FF0000"/>
                </a:solidFill>
              </a:rPr>
              <a:t>Co</a:t>
            </a:r>
            <a:r>
              <a:rPr lang="en-US" sz="2400" b="1" baseline="-25000" dirty="0">
                <a:solidFill>
                  <a:srgbClr val="FF0000"/>
                </a:solidFill>
              </a:rPr>
              <a:t>2</a:t>
            </a:r>
            <a:r>
              <a:rPr lang="ar-SY" sz="2400" b="1" dirty="0">
                <a:solidFill>
                  <a:srgbClr val="FF0000"/>
                </a:solidFill>
              </a:rPr>
              <a:t> , </a:t>
            </a:r>
            <a:r>
              <a:rPr lang="en-US" sz="2400" b="1" dirty="0">
                <a:solidFill>
                  <a:srgbClr val="FF0000"/>
                </a:solidFill>
              </a:rPr>
              <a:t>O</a:t>
            </a:r>
            <a:r>
              <a:rPr lang="en-US" sz="2400" b="1" baseline="-25000" dirty="0">
                <a:solidFill>
                  <a:srgbClr val="FF0000"/>
                </a:solidFill>
              </a:rPr>
              <a:t>2</a:t>
            </a:r>
            <a:r>
              <a:rPr lang="ar-SY" sz="2400" b="1" dirty="0">
                <a:solidFill>
                  <a:srgbClr val="FF0000"/>
                </a:solidFill>
              </a:rPr>
              <a:t> في الجو.</a:t>
            </a:r>
            <a:endParaRPr lang="en-US" sz="2400" b="1" dirty="0">
              <a:solidFill>
                <a:srgbClr val="FF0000"/>
              </a:solidFill>
            </a:endParaRPr>
          </a:p>
          <a:p>
            <a:pPr lvl="0" algn="just" rtl="1"/>
            <a:r>
              <a:rPr lang="ar-SY" sz="2400" b="1" dirty="0">
                <a:solidFill>
                  <a:srgbClr val="FF0000"/>
                </a:solidFill>
              </a:rPr>
              <a:t>إنتاج مواد عضوية معقدة من مواد غير عضوية أولية بسيطة.</a:t>
            </a:r>
            <a:endParaRPr lang="en-US" sz="2400" b="1" dirty="0">
              <a:solidFill>
                <a:srgbClr val="FF0000"/>
              </a:solidFill>
            </a:endParaRPr>
          </a:p>
          <a:p>
            <a:pPr algn="just" rtl="1"/>
            <a:r>
              <a:rPr lang="ar-SA" sz="2400" b="1" dirty="0">
                <a:solidFill>
                  <a:srgbClr val="FF0000"/>
                </a:solidFill>
              </a:rPr>
              <a:t>تحدث عملية البناء الضوئي في البلاستيدات الخضراء وهي عضيات خلوية موجودة في السايتوبلازم, وتحتوي على الكلوروفيل الذي يحتوي الصبغة الخضراء </a:t>
            </a:r>
            <a:r>
              <a:rPr lang="en-US" sz="2400" b="1" dirty="0">
                <a:solidFill>
                  <a:srgbClr val="FF0000"/>
                </a:solidFill>
              </a:rPr>
              <a:t>Green pigment</a:t>
            </a:r>
            <a:r>
              <a:rPr lang="ar-SY" sz="2400" b="1" dirty="0">
                <a:solidFill>
                  <a:srgbClr val="FF0000"/>
                </a:solidFill>
              </a:rPr>
              <a:t> وهي المسؤولة عن اللون الأخضر للنبات. وكلما زاد عدد البلاستيدات دل ذلك على نشاطها في البناء الضوئي. المنطقة الشفافة في البلاستيدة تسمى</a:t>
            </a:r>
            <a:r>
              <a:rPr lang="en-US" sz="2400" b="1" dirty="0">
                <a:solidFill>
                  <a:srgbClr val="FF0000"/>
                </a:solidFill>
              </a:rPr>
              <a:t>Stroma</a:t>
            </a:r>
            <a:r>
              <a:rPr lang="ar-SY" sz="2400" b="1" dirty="0">
                <a:solidFill>
                  <a:srgbClr val="FF0000"/>
                </a:solidFill>
              </a:rPr>
              <a:t> ستروما وهي سائل كثيف يوجد بين الغشاء الداخلي للبلاستيدةوالغرانا وتحتوي على معظم الأنزيمات اللازمة لعملية البناء الضوئي بالإضافة إلى حبيبات نشوية وجزيئات </a:t>
            </a:r>
            <a:r>
              <a:rPr lang="en-US" sz="2400" b="1" dirty="0">
                <a:solidFill>
                  <a:srgbClr val="FF0000"/>
                </a:solidFill>
              </a:rPr>
              <a:t>RNA,DAN</a:t>
            </a:r>
            <a:r>
              <a:rPr lang="ar-SY" sz="2400" b="1" dirty="0">
                <a:solidFill>
                  <a:srgbClr val="FF0000"/>
                </a:solidFill>
              </a:rPr>
              <a:t>ورايبوسومات. أما أغشية البلاستيدة فتسمى</a:t>
            </a:r>
            <a:r>
              <a:rPr lang="en-US" sz="2400" b="1" dirty="0">
                <a:solidFill>
                  <a:srgbClr val="FF0000"/>
                </a:solidFill>
              </a:rPr>
              <a:t>Grana </a:t>
            </a:r>
            <a:r>
              <a:rPr lang="ar-SY" sz="2400" b="1" dirty="0">
                <a:solidFill>
                  <a:srgbClr val="FF0000"/>
                </a:solidFill>
              </a:rPr>
              <a:t> غرانا تترتب مثل قطع النقود المعدنية وبزيادة الغرانا يدل على زيادة البناء الضوئي.</a:t>
            </a:r>
            <a:endParaRPr lang="en-US" sz="2400" b="1" dirty="0">
              <a:solidFill>
                <a:srgbClr val="FF0000"/>
              </a:solidFill>
            </a:endParaRPr>
          </a:p>
          <a:p>
            <a:pPr marL="82296" indent="0" algn="just" rtl="1">
              <a:buNone/>
            </a:pPr>
            <a:r>
              <a:rPr lang="ar-SY" sz="2400" b="1" dirty="0">
                <a:solidFill>
                  <a:srgbClr val="FF0000"/>
                </a:solidFill>
              </a:rPr>
              <a:t> </a:t>
            </a:r>
            <a:endParaRPr lang="en-US" sz="2400" b="1" dirty="0" smtClean="0">
              <a:solidFill>
                <a:srgbClr val="FF0000"/>
              </a:solidFill>
            </a:endParaRPr>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50091"/>
          </a:xfrm>
        </p:spPr>
        <p:txBody>
          <a:bodyPr>
            <a:normAutofit/>
          </a:bodyPr>
          <a:lstStyle/>
          <a:p>
            <a:pPr marL="82296" indent="0" algn="just" rtl="1">
              <a:buNone/>
            </a:pPr>
            <a:r>
              <a:rPr lang="ar-SA" b="1" dirty="0" smtClean="0">
                <a:solidFill>
                  <a:srgbClr val="FF0000"/>
                </a:solidFill>
              </a:rPr>
              <a:t>آ</a:t>
            </a:r>
            <a:r>
              <a:rPr lang="ar-SY" b="1" dirty="0" smtClean="0">
                <a:solidFill>
                  <a:srgbClr val="FF0000"/>
                </a:solidFill>
              </a:rPr>
              <a:t>ليه البناء الضوئي:</a:t>
            </a:r>
            <a:endParaRPr lang="en-US" b="1" dirty="0" smtClean="0">
              <a:solidFill>
                <a:srgbClr val="FF0000"/>
              </a:solidFill>
            </a:endParaRPr>
          </a:p>
          <a:p>
            <a:pPr algn="just" rtl="1"/>
            <a:r>
              <a:rPr lang="ar-SY" b="1" dirty="0" smtClean="0">
                <a:solidFill>
                  <a:srgbClr val="FF0000"/>
                </a:solidFill>
              </a:rPr>
              <a:t>تتضمن عملية البناء الضوئي سلسلة من التفاعلات الكيميائية, يتم فيها امتصاص الطاقة الضوئية وتحويلها إلى طاقة كيميائية تخزن في المركبات العضوية, وتشمل مرحلتين تبعاً لحاجتهما للضوء:</a:t>
            </a:r>
            <a:endParaRPr lang="en-US" b="1" dirty="0" smtClean="0">
              <a:solidFill>
                <a:srgbClr val="FF0000"/>
              </a:solidFill>
            </a:endParaRPr>
          </a:p>
          <a:p>
            <a:pPr algn="just" rtl="1"/>
            <a:r>
              <a:rPr lang="ar-SY" b="1" dirty="0" smtClean="0">
                <a:solidFill>
                  <a:srgbClr val="FF0000"/>
                </a:solidFill>
              </a:rPr>
              <a:t>المرحلة الأولى: التفاعلات الضوئية: يتم فيها امتصاص الطاقة الضوئية بواسطة جزيء الكلوروفيل وتحويلها إلى طاقة </a:t>
            </a:r>
            <a:r>
              <a:rPr lang="ar-SY" b="1" dirty="0" err="1" smtClean="0">
                <a:solidFill>
                  <a:srgbClr val="FF0000"/>
                </a:solidFill>
              </a:rPr>
              <a:t>كيمياوية</a:t>
            </a:r>
            <a:r>
              <a:rPr lang="ar-SY" b="1" dirty="0" smtClean="0">
                <a:solidFill>
                  <a:srgbClr val="FF0000"/>
                </a:solidFill>
              </a:rPr>
              <a:t> تخزن </a:t>
            </a:r>
            <a:r>
              <a:rPr lang="ar-SY" b="1" dirty="0" err="1" smtClean="0">
                <a:solidFill>
                  <a:srgbClr val="FF0000"/>
                </a:solidFill>
              </a:rPr>
              <a:t>موقتاً</a:t>
            </a:r>
            <a:r>
              <a:rPr lang="ar-SY" b="1" dirty="0" smtClean="0">
                <a:solidFill>
                  <a:srgbClr val="FF0000"/>
                </a:solidFill>
              </a:rPr>
              <a:t> في جزيئات غنية بالطاقة.</a:t>
            </a:r>
            <a:endParaRPr lang="en-US" b="1" dirty="0" smtClean="0">
              <a:solidFill>
                <a:srgbClr val="FF0000"/>
              </a:solidFill>
            </a:endParaRPr>
          </a:p>
          <a:p>
            <a:pPr algn="just" rtl="1"/>
            <a:r>
              <a:rPr lang="ar-SY" b="1" dirty="0" smtClean="0">
                <a:solidFill>
                  <a:srgbClr val="FF0000"/>
                </a:solidFill>
              </a:rPr>
              <a:t>المرحلة الثانية: التفاعلات </a:t>
            </a:r>
            <a:r>
              <a:rPr lang="ar-SY" b="1" dirty="0" err="1" smtClean="0">
                <a:solidFill>
                  <a:srgbClr val="FF0000"/>
                </a:solidFill>
              </a:rPr>
              <a:t>اللاضوئية</a:t>
            </a:r>
            <a:r>
              <a:rPr lang="ar-SY" b="1" dirty="0" smtClean="0">
                <a:solidFill>
                  <a:srgbClr val="FF0000"/>
                </a:solidFill>
              </a:rPr>
              <a:t> أو تفاعلات الظلام : تستخدم الجزيئات الغنية بالطاقة في بناء مركبات سكر ثلاثية الكربون بإضافة</a:t>
            </a:r>
            <a:r>
              <a:rPr lang="en-US" b="1" dirty="0" smtClean="0">
                <a:solidFill>
                  <a:srgbClr val="FF0000"/>
                </a:solidFill>
              </a:rPr>
              <a:t>Co</a:t>
            </a:r>
            <a:r>
              <a:rPr lang="en-US" b="1" baseline="-25000" dirty="0" smtClean="0">
                <a:solidFill>
                  <a:srgbClr val="FF0000"/>
                </a:solidFill>
              </a:rPr>
              <a:t>2</a:t>
            </a:r>
            <a:r>
              <a:rPr lang="ar-SY" b="1" dirty="0" smtClean="0">
                <a:solidFill>
                  <a:srgbClr val="FF0000"/>
                </a:solidFill>
              </a:rPr>
              <a:t> في سلسلة من تفاعلات تشكل حلقة كالفن ويتم في هذه المرحلة خزن الطاقة في السكريات والمركبات العضوية الأخرى الناتجة منها.</a:t>
            </a:r>
            <a:endParaRPr lang="en-US" b="1" dirty="0" smtClean="0">
              <a:solidFill>
                <a:srgbClr val="FF0000"/>
              </a:solidFill>
            </a:endParaRPr>
          </a:p>
          <a:p>
            <a:pPr algn="r" rtl="1"/>
            <a:endParaRPr lang="en-US"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fontScale="92500" lnSpcReduction="10000"/>
          </a:bodyPr>
          <a:lstStyle/>
          <a:p>
            <a:pPr algn="just" rtl="1"/>
            <a:r>
              <a:rPr lang="ar-SY" sz="2400" b="1" dirty="0">
                <a:solidFill>
                  <a:srgbClr val="FF0000"/>
                </a:solidFill>
              </a:rPr>
              <a:t>2- التنفس </a:t>
            </a:r>
            <a:r>
              <a:rPr lang="en-US" sz="2400" b="1" dirty="0">
                <a:solidFill>
                  <a:srgbClr val="FF0000"/>
                </a:solidFill>
              </a:rPr>
              <a:t>Respiration</a:t>
            </a:r>
            <a:r>
              <a:rPr lang="ar-SY" sz="2400" b="1" dirty="0">
                <a:solidFill>
                  <a:srgbClr val="FF0000"/>
                </a:solidFill>
              </a:rPr>
              <a:t>:</a:t>
            </a:r>
            <a:endParaRPr lang="en-US" sz="2400" b="1" dirty="0">
              <a:solidFill>
                <a:srgbClr val="FF0000"/>
              </a:solidFill>
            </a:endParaRPr>
          </a:p>
          <a:p>
            <a:pPr algn="just" rtl="1"/>
            <a:r>
              <a:rPr lang="ar-EG" sz="2400" b="1" dirty="0">
                <a:solidFill>
                  <a:srgbClr val="FF0000"/>
                </a:solidFill>
              </a:rPr>
              <a:t>تستمد الكائنات الحية الطاقة المخزونة في المركبات العضوية من خلال أكسدتها وتفتيتها فتنطلق الطاقة المخزنة على حالة طاقة نشطة تستغل في العمليات الحيوية المختلفة وكذلك في تنشيط بعض المركبات الكيماوية لتكوين مركبات جديدة تساهم في زيادة كمية البروتوبلازم, وبالتالي نمو الكائن الحي. وتعرف عملية تفتيت وأكسدة المركبات العضوية وانطلاق الطاقة المخزنة بها على شكل طاقة حرة بعملية التنفس وعلية فالتنفس هو عملية أكسدة واختزال تحدث في جميع الخلايا الحية فتسبب انطلاق الطاقة الكامنة في المواد المتفاعلة على شكل طاقة نشطة وبالتالي فهي عكس عملية البناء المعروفة بالتمثيل الضوئي</a:t>
            </a:r>
            <a:r>
              <a:rPr lang="ar-EG" sz="2400" b="1" dirty="0" smtClean="0">
                <a:solidFill>
                  <a:srgbClr val="FF0000"/>
                </a:solidFill>
              </a:rPr>
              <a:t>.</a:t>
            </a:r>
            <a:endParaRPr lang="ar-SA" sz="2400" b="1" dirty="0" smtClean="0">
              <a:solidFill>
                <a:srgbClr val="FF0000"/>
              </a:solidFill>
            </a:endParaRPr>
          </a:p>
          <a:p>
            <a:pPr algn="just" rtl="1"/>
            <a:endParaRPr lang="en-US" sz="2400" b="1" dirty="0">
              <a:solidFill>
                <a:srgbClr val="FF0000"/>
              </a:solidFill>
            </a:endParaRPr>
          </a:p>
          <a:p>
            <a:pPr algn="just" rtl="1"/>
            <a:r>
              <a:rPr lang="ar-EG" sz="2400" b="1" dirty="0">
                <a:solidFill>
                  <a:srgbClr val="FF0000"/>
                </a:solidFill>
              </a:rPr>
              <a:t>يحدث التنفس في عضيات صغيرة تعرف بالمايتوكوندريا وهي بمثابة بيت الطاقة, حيث تحتوى على أنزيمات التنفس وهى أجسام محاطة بوحدتين غشائيتين يضمان بداخلهما الحشوة و أنزيمات دورة كربس ومركبات عديدة من نواتج التفاعلات الأنزيمية والسيتوكرومات ويلاحظ كثافة المايتوكوندريا في الخلايا النشطة مثل الخلايا المرستيمية حيث تسود بها المايتوكوندريا. ونظرا لاحتواء المايتوكوندريا علي </a:t>
            </a:r>
            <a:r>
              <a:rPr lang="en-US" sz="2400" b="1" dirty="0">
                <a:solidFill>
                  <a:srgbClr val="FF0000"/>
                </a:solidFill>
              </a:rPr>
              <a:t>DNA </a:t>
            </a:r>
            <a:r>
              <a:rPr lang="ar-EG" sz="2400" b="1" dirty="0">
                <a:solidFill>
                  <a:srgbClr val="FF0000"/>
                </a:solidFill>
              </a:rPr>
              <a:t>فان لها القدرة على الانقسام دون الاعتماد على النواة</a:t>
            </a:r>
            <a:r>
              <a:rPr lang="en-US" sz="2400" b="1" dirty="0">
                <a:solidFill>
                  <a:srgbClr val="FF0000"/>
                </a:solidFill>
              </a:rPr>
              <a:t> .</a:t>
            </a:r>
          </a:p>
          <a:p>
            <a:pPr algn="r" rtl="1"/>
            <a:r>
              <a:rPr lang="en-US" sz="2400" b="1" dirty="0" smtClean="0">
                <a:solidFill>
                  <a:srgbClr val="FF0000"/>
                </a:solidFill>
              </a:rPr>
              <a:t>:</a:t>
            </a:r>
            <a:endParaRPr lang="en-US" sz="2400" b="1" dirty="0">
              <a:solidFill>
                <a:srgbClr val="FF0000"/>
              </a:solidFill>
              <a:effectLst>
                <a:outerShdw blurRad="50800" dist="38100" algn="tr" rotWithShape="0">
                  <a:prstClr val="black">
                    <a:alpha val="40000"/>
                  </a:prstClr>
                </a:outerShdw>
              </a:effectLst>
            </a:endParaRPr>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321491"/>
          </a:xfrm>
        </p:spPr>
        <p:txBody>
          <a:bodyPr>
            <a:normAutofit/>
          </a:bodyPr>
          <a:lstStyle/>
          <a:p>
            <a:pPr algn="r" rtl="1"/>
            <a:r>
              <a:rPr lang="en-US" b="1" dirty="0" smtClean="0"/>
              <a:t>3</a:t>
            </a:r>
            <a:r>
              <a:rPr lang="ar-SY" b="1" dirty="0" smtClean="0">
                <a:solidFill>
                  <a:srgbClr val="FF0000"/>
                </a:solidFill>
              </a:rPr>
              <a:t>-</a:t>
            </a:r>
            <a:r>
              <a:rPr lang="ar-SY" b="1" dirty="0" err="1" smtClean="0">
                <a:solidFill>
                  <a:srgbClr val="FF0000"/>
                </a:solidFill>
              </a:rPr>
              <a:t>النتح</a:t>
            </a:r>
            <a:r>
              <a:rPr lang="en-US" b="1" dirty="0" smtClean="0">
                <a:solidFill>
                  <a:srgbClr val="FF0000"/>
                </a:solidFill>
              </a:rPr>
              <a:t>Transpiration</a:t>
            </a:r>
            <a:r>
              <a:rPr lang="ar-SA" b="1" dirty="0" smtClean="0">
                <a:solidFill>
                  <a:srgbClr val="FF0000"/>
                </a:solidFill>
              </a:rPr>
              <a:t> </a:t>
            </a:r>
            <a:endParaRPr lang="en-US" b="1" dirty="0" smtClean="0">
              <a:solidFill>
                <a:srgbClr val="FF0000"/>
              </a:solidFill>
            </a:endParaRPr>
          </a:p>
          <a:p>
            <a:pPr algn="just" rtl="1"/>
            <a:r>
              <a:rPr lang="ar-SA" b="1" dirty="0" smtClean="0">
                <a:solidFill>
                  <a:srgbClr val="FF0000"/>
                </a:solidFill>
              </a:rPr>
              <a:t>يعرف </a:t>
            </a:r>
            <a:r>
              <a:rPr lang="ar-SA" b="1" dirty="0" err="1" smtClean="0">
                <a:solidFill>
                  <a:srgbClr val="FF0000"/>
                </a:solidFill>
              </a:rPr>
              <a:t>النتح</a:t>
            </a:r>
            <a:r>
              <a:rPr lang="ar-SA" b="1" dirty="0" smtClean="0">
                <a:solidFill>
                  <a:srgbClr val="FF0000"/>
                </a:solidFill>
              </a:rPr>
              <a:t> بأنه فقدان الماء من أنسجة النبات ( ساق ، أوراق ) على هيئة بخار، يفقد النبات معظم الماء من خلال الثغور.</a:t>
            </a:r>
            <a:endParaRPr lang="en-US" b="1" dirty="0" smtClean="0">
              <a:solidFill>
                <a:srgbClr val="FF0000"/>
              </a:solidFill>
            </a:endParaRPr>
          </a:p>
          <a:p>
            <a:pPr algn="just" rtl="1"/>
            <a:r>
              <a:rPr lang="ar-SA" b="1" dirty="0" smtClean="0">
                <a:solidFill>
                  <a:srgbClr val="FF0000"/>
                </a:solidFill>
              </a:rPr>
              <a:t>هناك ثلاثة أنواع من </a:t>
            </a:r>
            <a:r>
              <a:rPr lang="ar-SA" b="1" dirty="0" err="1" smtClean="0">
                <a:solidFill>
                  <a:srgbClr val="FF0000"/>
                </a:solidFill>
              </a:rPr>
              <a:t>النتح</a:t>
            </a:r>
            <a:r>
              <a:rPr lang="ar-SA" b="1" dirty="0" smtClean="0">
                <a:solidFill>
                  <a:srgbClr val="FF0000"/>
                </a:solidFill>
              </a:rPr>
              <a:t> :</a:t>
            </a:r>
            <a:endParaRPr lang="en-US" b="1" dirty="0" smtClean="0">
              <a:solidFill>
                <a:srgbClr val="FF0000"/>
              </a:solidFill>
            </a:endParaRPr>
          </a:p>
          <a:p>
            <a:pPr lvl="0" algn="just" rtl="1"/>
            <a:r>
              <a:rPr lang="ar-SA" b="1" dirty="0" err="1" smtClean="0">
                <a:solidFill>
                  <a:srgbClr val="FF0000"/>
                </a:solidFill>
              </a:rPr>
              <a:t>النتح</a:t>
            </a:r>
            <a:r>
              <a:rPr lang="ar-SA" b="1" dirty="0" smtClean="0">
                <a:solidFill>
                  <a:srgbClr val="FF0000"/>
                </a:solidFill>
              </a:rPr>
              <a:t> الثغري : وهو الماء المفقود عبر الثغور.</a:t>
            </a:r>
            <a:endParaRPr lang="en-US" b="1" dirty="0" smtClean="0">
              <a:solidFill>
                <a:srgbClr val="FF0000"/>
              </a:solidFill>
            </a:endParaRPr>
          </a:p>
          <a:p>
            <a:pPr lvl="0" algn="just" rtl="1"/>
            <a:r>
              <a:rPr lang="ar-SA" b="1" dirty="0" err="1" smtClean="0">
                <a:solidFill>
                  <a:srgbClr val="FF0000"/>
                </a:solidFill>
              </a:rPr>
              <a:t>النتح</a:t>
            </a:r>
            <a:r>
              <a:rPr lang="ar-SA" b="1" dirty="0" smtClean="0">
                <a:solidFill>
                  <a:srgbClr val="FF0000"/>
                </a:solidFill>
              </a:rPr>
              <a:t> الآدمي : وهو الماء المفقود عبر الأدمة من خلال البشرة.</a:t>
            </a:r>
            <a:endParaRPr lang="en-US" b="1" dirty="0" smtClean="0">
              <a:solidFill>
                <a:srgbClr val="FF0000"/>
              </a:solidFill>
            </a:endParaRPr>
          </a:p>
          <a:p>
            <a:pPr algn="just" rtl="1"/>
            <a:r>
              <a:rPr lang="ar-SA" b="1" dirty="0" err="1" smtClean="0">
                <a:solidFill>
                  <a:srgbClr val="FF0000"/>
                </a:solidFill>
              </a:rPr>
              <a:t>النتح</a:t>
            </a:r>
            <a:r>
              <a:rPr lang="ar-SA" b="1" dirty="0" smtClean="0">
                <a:solidFill>
                  <a:srgbClr val="FF0000"/>
                </a:solidFill>
              </a:rPr>
              <a:t> </a:t>
            </a:r>
            <a:r>
              <a:rPr lang="ar-SA" b="1" dirty="0" err="1" smtClean="0">
                <a:solidFill>
                  <a:srgbClr val="FF0000"/>
                </a:solidFill>
              </a:rPr>
              <a:t>العديسي</a:t>
            </a:r>
            <a:r>
              <a:rPr lang="ar-SA" b="1" dirty="0" smtClean="0">
                <a:solidFill>
                  <a:srgbClr val="FF0000"/>
                </a:solidFill>
              </a:rPr>
              <a:t> : وهو الماء المفقود عبر </a:t>
            </a:r>
            <a:r>
              <a:rPr lang="ar-SA" b="1" dirty="0" err="1" smtClean="0">
                <a:solidFill>
                  <a:srgbClr val="FF0000"/>
                </a:solidFill>
              </a:rPr>
              <a:t>العديسات</a:t>
            </a:r>
            <a:r>
              <a:rPr lang="ar-SA" b="1" dirty="0" smtClean="0">
                <a:solidFill>
                  <a:srgbClr val="FF0000"/>
                </a:solidFill>
              </a:rPr>
              <a:t> المنتشرة على سيقان النبات، والماء المفقود من خلال الأدمة </a:t>
            </a:r>
            <a:r>
              <a:rPr lang="ar-SA" b="1" dirty="0" err="1" smtClean="0">
                <a:solidFill>
                  <a:srgbClr val="FF0000"/>
                </a:solidFill>
              </a:rPr>
              <a:t>والعديسات</a:t>
            </a:r>
            <a:r>
              <a:rPr lang="ar-SA" b="1" dirty="0" smtClean="0">
                <a:solidFill>
                  <a:srgbClr val="FF0000"/>
                </a:solidFill>
              </a:rPr>
              <a:t> يعتبر ضئيلاً جداً إذا ما قورن بعملية </a:t>
            </a:r>
            <a:r>
              <a:rPr lang="ar-SA" b="1" dirty="0" err="1" smtClean="0">
                <a:solidFill>
                  <a:srgbClr val="FF0000"/>
                </a:solidFill>
              </a:rPr>
              <a:t>النتح</a:t>
            </a:r>
            <a:r>
              <a:rPr lang="ar-SA" b="1" dirty="0" smtClean="0">
                <a:solidFill>
                  <a:srgbClr val="FF0000"/>
                </a:solidFill>
              </a:rPr>
              <a:t> الثغري.</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81000" y="304800"/>
            <a:ext cx="8458200" cy="6802902"/>
          </a:xfrm>
        </p:spPr>
        <p:txBody>
          <a:bodyPr>
            <a:normAutofit/>
          </a:bodyPr>
          <a:lstStyle/>
          <a:p>
            <a:pPr algn="just" rtl="1"/>
            <a:r>
              <a:rPr lang="ar-SY" sz="2700" dirty="0" smtClean="0">
                <a:solidFill>
                  <a:srgbClr val="FF0000"/>
                </a:solidFill>
                <a:effectLst/>
              </a:rPr>
              <a:t>في </a:t>
            </a:r>
            <a:r>
              <a:rPr lang="ar-SY" sz="2700" dirty="0">
                <a:solidFill>
                  <a:srgbClr val="FF0000"/>
                </a:solidFill>
                <a:effectLst/>
              </a:rPr>
              <a:t>القرن السادس عشر تجدد الاهتمام بعالم الطبيعة وذلك بزيادة العناية بالحدائق النباتية التي أسسها العرب والمسلمون وتم نشر الكتب الخاصة بهذه النباتات والتي تدعى كتب الأعشاب وذلك في بداية النهضة الأوربية وقد ادخلوا نباتات وأنواع جديدة ونادرة من أمريكا وإفريقيا واسيا لم تكن معروفة من قبل حيث جلبت إلى </a:t>
            </a:r>
            <a:r>
              <a:rPr lang="ar-SY" sz="2700" dirty="0" smtClean="0">
                <a:solidFill>
                  <a:srgbClr val="FF0000"/>
                </a:solidFill>
                <a:effectLst/>
              </a:rPr>
              <a:t>أوربا</a:t>
            </a:r>
            <a:r>
              <a:rPr lang="en-US" sz="2700" dirty="0" smtClean="0">
                <a:solidFill>
                  <a:srgbClr val="FF0000"/>
                </a:solidFill>
                <a:effectLst/>
              </a:rPr>
              <a:t>                          .</a:t>
            </a:r>
            <a:r>
              <a:rPr lang="ar-SY" sz="2700" dirty="0" smtClean="0">
                <a:solidFill>
                  <a:srgbClr val="FF0000"/>
                </a:solidFill>
                <a:effectLst/>
              </a:rPr>
              <a:t> </a:t>
            </a:r>
            <a:r>
              <a:rPr lang="en-US" sz="2700" dirty="0">
                <a:solidFill>
                  <a:srgbClr val="FF0000"/>
                </a:solidFill>
                <a:effectLst/>
              </a:rPr>
              <a:t/>
            </a:r>
            <a:br>
              <a:rPr lang="en-US" sz="2700" dirty="0">
                <a:solidFill>
                  <a:srgbClr val="FF0000"/>
                </a:solidFill>
                <a:effectLst/>
              </a:rPr>
            </a:br>
            <a:r>
              <a:rPr lang="ar-SY" sz="2700" dirty="0">
                <a:solidFill>
                  <a:srgbClr val="FF0000"/>
                </a:solidFill>
                <a:effectLst/>
              </a:rPr>
              <a:t>أن احد أهم الانجازات في هذه الفترة هي مايعرف بالتسمية الثنائية ( تسمية النبات بكلمتين الأولى هي اسم جنس, والثانية للنوع) مثلا النخيل </a:t>
            </a:r>
            <a:r>
              <a:rPr lang="en-US" sz="2700" i="1" dirty="0" err="1" smtClean="0">
                <a:solidFill>
                  <a:srgbClr val="FF0000"/>
                </a:solidFill>
                <a:effectLst/>
              </a:rPr>
              <a:t>Phonix</a:t>
            </a:r>
            <a:r>
              <a:rPr lang="en-US" sz="2700" dirty="0" smtClean="0">
                <a:solidFill>
                  <a:srgbClr val="FF0000"/>
                </a:solidFill>
                <a:effectLst/>
              </a:rPr>
              <a:t> </a:t>
            </a:r>
            <a:r>
              <a:rPr lang="en-US" sz="2700" i="1" dirty="0" err="1" smtClean="0">
                <a:solidFill>
                  <a:srgbClr val="FF0000"/>
                </a:solidFill>
                <a:effectLst/>
              </a:rPr>
              <a:t>dactylifera</a:t>
            </a:r>
            <a:r>
              <a:rPr lang="en-US" sz="2700" dirty="0" smtClean="0">
                <a:solidFill>
                  <a:srgbClr val="FF0000"/>
                </a:solidFill>
                <a:effectLst/>
              </a:rPr>
              <a:t> </a:t>
            </a:r>
            <a:r>
              <a:rPr lang="en-US" sz="2700" dirty="0">
                <a:solidFill>
                  <a:srgbClr val="FF0000"/>
                </a:solidFill>
                <a:effectLst/>
              </a:rPr>
              <a:t>L.</a:t>
            </a:r>
            <a:r>
              <a:rPr lang="ar-SY" sz="2700" dirty="0">
                <a:solidFill>
                  <a:srgbClr val="FF0000"/>
                </a:solidFill>
                <a:effectLst/>
              </a:rPr>
              <a:t>  وكان ذلك من قبل العالم السويدي كارل ليانوس (1707 – 1778), حيث أن هذه التسمية وحدت لكل الكائنات الحية في العالم اجمع ووضعت الأساس لتقسيم النباتات إلى مجموعات وعوائل وأصناف وعمل الدراسات لتجريبية </a:t>
            </a:r>
            <a:r>
              <a:rPr lang="ar-SY" sz="2700" dirty="0" smtClean="0">
                <a:solidFill>
                  <a:srgbClr val="FF0000"/>
                </a:solidFill>
                <a:effectLst/>
              </a:rPr>
              <a:t>عليها</a:t>
            </a:r>
            <a:r>
              <a:rPr lang="en-US" sz="2700" dirty="0" smtClean="0">
                <a:solidFill>
                  <a:srgbClr val="FF0000"/>
                </a:solidFill>
                <a:effectLst/>
              </a:rPr>
              <a:t>                .</a:t>
            </a:r>
            <a:r>
              <a:rPr lang="ar-SY" sz="2700" dirty="0" smtClean="0">
                <a:solidFill>
                  <a:srgbClr val="FF0000"/>
                </a:solidFill>
                <a:effectLst/>
              </a:rPr>
              <a:t>.</a:t>
            </a:r>
            <a:r>
              <a:rPr lang="en-US" sz="2700" dirty="0">
                <a:solidFill>
                  <a:srgbClr val="FF0000"/>
                </a:solidFill>
                <a:effectLst/>
              </a:rPr>
              <a:t/>
            </a:r>
            <a:br>
              <a:rPr lang="en-US" sz="2700" dirty="0">
                <a:solidFill>
                  <a:srgbClr val="FF0000"/>
                </a:solidFill>
                <a:effectLst/>
              </a:rPr>
            </a:br>
            <a:r>
              <a:rPr lang="en-US" sz="3200" dirty="0">
                <a:effectLst/>
              </a:rPr>
              <a:t/>
            </a:r>
            <a:br>
              <a:rPr lang="en-US" sz="3200" dirty="0">
                <a:effectLst/>
              </a:rPr>
            </a:b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09600"/>
            <a:ext cx="8534400" cy="5943600"/>
          </a:xfrm>
        </p:spPr>
        <p:txBody>
          <a:bodyPr>
            <a:normAutofit/>
          </a:bodyPr>
          <a:lstStyle/>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
        <p:nvSpPr>
          <p:cNvPr id="2" name="عنوان 1"/>
          <p:cNvSpPr>
            <a:spLocks noGrp="1"/>
          </p:cNvSpPr>
          <p:nvPr>
            <p:ph type="title"/>
          </p:nvPr>
        </p:nvSpPr>
        <p:spPr>
          <a:xfrm>
            <a:off x="533400" y="152400"/>
            <a:ext cx="8229600" cy="1143000"/>
          </a:xfrm>
        </p:spPr>
        <p:txBody>
          <a:bodyPr>
            <a:normAutofit fontScale="90000"/>
          </a:bodyPr>
          <a:lstStyle/>
          <a:p>
            <a:pPr algn="just" rtl="1"/>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ar-SA" sz="2700" b="1" dirty="0" smtClean="0"/>
              <a:t/>
            </a:r>
            <a:br>
              <a:rPr lang="ar-SA" sz="2700" b="1"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solidFill>
                  <a:srgbClr val="FF0000"/>
                </a:solidFill>
                <a:latin typeface="Times New Roman" pitchFamily="18" charset="0"/>
                <a:cs typeface="Times New Roman" pitchFamily="18" charset="0"/>
              </a:rPr>
              <a:t>إن </a:t>
            </a:r>
            <a:r>
              <a:rPr lang="ar-SA" sz="2700" dirty="0" err="1" smtClean="0">
                <a:solidFill>
                  <a:srgbClr val="FF0000"/>
                </a:solidFill>
                <a:latin typeface="Times New Roman" pitchFamily="18" charset="0"/>
                <a:cs typeface="Times New Roman" pitchFamily="18" charset="0"/>
              </a:rPr>
              <a:t>للنتح</a:t>
            </a:r>
            <a:r>
              <a:rPr lang="ar-SA" sz="2700" dirty="0" smtClean="0">
                <a:solidFill>
                  <a:srgbClr val="FF0000"/>
                </a:solidFill>
                <a:latin typeface="Times New Roman" pitchFamily="18" charset="0"/>
                <a:cs typeface="Times New Roman" pitchFamily="18" charset="0"/>
              </a:rPr>
              <a:t> أهمية كبرى في النباتات فهو المسبب الأساسي لصعود العصارة النباتية </a:t>
            </a:r>
            <a:br>
              <a:rPr lang="ar-SA" sz="2700" dirty="0" smtClean="0">
                <a:solidFill>
                  <a:srgbClr val="FF0000"/>
                </a:solidFill>
                <a:latin typeface="Times New Roman" pitchFamily="18" charset="0"/>
                <a:cs typeface="Times New Roman" pitchFamily="18" charset="0"/>
              </a:rPr>
            </a:br>
            <a:r>
              <a:rPr lang="ar-SA" sz="2700" dirty="0" smtClean="0">
                <a:solidFill>
                  <a:srgbClr val="FF0000"/>
                </a:solidFill>
                <a:latin typeface="Times New Roman" pitchFamily="18" charset="0"/>
                <a:cs typeface="Times New Roman" pitchFamily="18" charset="0"/>
              </a:rPr>
              <a:t>(</a:t>
            </a:r>
            <a:r>
              <a:rPr lang="ar-SA" sz="2700" dirty="0" smtClean="0">
                <a:solidFill>
                  <a:srgbClr val="FF0000"/>
                </a:solidFill>
                <a:latin typeface="Times New Roman" pitchFamily="18" charset="0"/>
                <a:cs typeface="Times New Roman" pitchFamily="18" charset="0"/>
                <a:hlinkClick r:id="rId2" tooltip="الماء"/>
              </a:rPr>
              <a:t>الماء</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الممتص من </a:t>
            </a:r>
            <a:r>
              <a:rPr lang="ar-SA" sz="2700" dirty="0" smtClean="0">
                <a:solidFill>
                  <a:srgbClr val="FF0000"/>
                </a:solidFill>
                <a:latin typeface="Times New Roman" pitchFamily="18" charset="0"/>
                <a:cs typeface="Times New Roman" pitchFamily="18" charset="0"/>
                <a:hlinkClick r:id="rId3" tooltip="التربة"/>
              </a:rPr>
              <a:t>التربة</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hlinkClick r:id="rId4" tooltip="الأملاح"/>
              </a:rPr>
              <a:t>و الأملاح</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المذابة فيه) للأوراق </a:t>
            </a:r>
            <a:r>
              <a:rPr lang="ar-SA" sz="2700" dirty="0" smtClean="0">
                <a:solidFill>
                  <a:srgbClr val="FF0000"/>
                </a:solidFill>
                <a:latin typeface="Times New Roman" pitchFamily="18" charset="0"/>
                <a:cs typeface="Times New Roman" pitchFamily="18" charset="0"/>
                <a:hlinkClick r:id="rId5" tooltip="ساق (نبات)"/>
              </a:rPr>
              <a:t>والساق</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في أعالي </a:t>
            </a:r>
            <a:r>
              <a:rPr lang="ar-SA" sz="2700" dirty="0" smtClean="0">
                <a:solidFill>
                  <a:srgbClr val="FF0000"/>
                </a:solidFill>
                <a:latin typeface="Times New Roman" pitchFamily="18" charset="0"/>
                <a:cs typeface="Times New Roman" pitchFamily="18" charset="0"/>
                <a:hlinkClick r:id="rId6" tooltip="النباتات"/>
              </a:rPr>
              <a:t>النباتات</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وتعرف هذه الظاهرة بالقوة السالبة</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 </a:t>
            </a:r>
            <a:br>
              <a:rPr lang="ar-SA" sz="2700" dirty="0" smtClean="0">
                <a:solidFill>
                  <a:srgbClr val="FF0000"/>
                </a:solidFill>
                <a:latin typeface="Times New Roman" pitchFamily="18" charset="0"/>
                <a:cs typeface="Times New Roman" pitchFamily="18" charset="0"/>
              </a:rPr>
            </a:br>
            <a:r>
              <a:rPr lang="ar-SA" sz="2700" dirty="0" smtClean="0">
                <a:solidFill>
                  <a:srgbClr val="FF0000"/>
                </a:solidFill>
                <a:latin typeface="Times New Roman" pitchFamily="18" charset="0"/>
                <a:cs typeface="Times New Roman" pitchFamily="18" charset="0"/>
              </a:rPr>
              <a:t/>
            </a:r>
            <a:br>
              <a:rPr lang="ar-SA" sz="2700" dirty="0" smtClean="0">
                <a:solidFill>
                  <a:srgbClr val="FF0000"/>
                </a:solidFill>
                <a:latin typeface="Times New Roman" pitchFamily="18" charset="0"/>
                <a:cs typeface="Times New Roman" pitchFamily="18" charset="0"/>
              </a:rPr>
            </a:br>
            <a:r>
              <a:rPr lang="ar-SA" sz="2700" dirty="0" smtClean="0">
                <a:solidFill>
                  <a:srgbClr val="FF0000"/>
                </a:solidFill>
                <a:latin typeface="Times New Roman" pitchFamily="18" charset="0"/>
                <a:cs typeface="Times New Roman" pitchFamily="18" charset="0"/>
              </a:rPr>
              <a:t>فتبدأ بتبخر </a:t>
            </a:r>
            <a:r>
              <a:rPr lang="ar-SA" sz="2700" dirty="0" smtClean="0">
                <a:solidFill>
                  <a:srgbClr val="FF0000"/>
                </a:solidFill>
                <a:latin typeface="Times New Roman" pitchFamily="18" charset="0"/>
                <a:cs typeface="Times New Roman" pitchFamily="18" charset="0"/>
                <a:hlinkClick r:id="rId2" tooltip="الماء"/>
              </a:rPr>
              <a:t>الماء</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من النسيج الأسفنجي في الورقة مما يؤدي لزيادة </a:t>
            </a:r>
            <a:r>
              <a:rPr lang="ar-SA" sz="2700" dirty="0" err="1" smtClean="0">
                <a:solidFill>
                  <a:srgbClr val="FF0000"/>
                </a:solidFill>
                <a:latin typeface="Times New Roman" pitchFamily="18" charset="0"/>
                <a:cs typeface="Times New Roman" pitchFamily="18" charset="0"/>
              </a:rPr>
              <a:t>الازموزية</a:t>
            </a:r>
            <a:r>
              <a:rPr lang="ar-SA" sz="2700" dirty="0" smtClean="0">
                <a:solidFill>
                  <a:srgbClr val="FF0000"/>
                </a:solidFill>
                <a:latin typeface="Times New Roman" pitchFamily="18" charset="0"/>
                <a:cs typeface="Times New Roman" pitchFamily="18" charset="0"/>
              </a:rPr>
              <a:t> في </a:t>
            </a:r>
            <a:r>
              <a:rPr lang="ar-SA" sz="2700" dirty="0" smtClean="0">
                <a:solidFill>
                  <a:srgbClr val="FF0000"/>
                </a:solidFill>
                <a:latin typeface="Times New Roman" pitchFamily="18" charset="0"/>
                <a:cs typeface="Times New Roman" pitchFamily="18" charset="0"/>
                <a:hlinkClick r:id="rId7" tooltip="خلية"/>
              </a:rPr>
              <a:t>خلايا</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الورقة مما يؤدي لسحب الماء من الأوعية الخشبية الموجودة في الساق والتي بدورها تسحب </a:t>
            </a:r>
            <a:r>
              <a:rPr lang="ar-SA" sz="2700" dirty="0" smtClean="0">
                <a:solidFill>
                  <a:srgbClr val="FF0000"/>
                </a:solidFill>
                <a:latin typeface="Times New Roman" pitchFamily="18" charset="0"/>
                <a:cs typeface="Times New Roman" pitchFamily="18" charset="0"/>
                <a:hlinkClick r:id="rId2" tooltip="الماء"/>
              </a:rPr>
              <a:t>الماء</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من الأوعية الخشبية الموجودة في الجذور والتي تستمد الماء من التربة وهكذا يتم رفع الماء لأعالي الأشجار. و تعتمد هذه الخاصية على قوة تماسك جزيئات الماء مع بعضها البعض وقدرتها على الالتصاق بجدران الأوعية الخشبية الموجودة </a:t>
            </a:r>
            <a:r>
              <a:rPr lang="ar-SA" sz="2700" dirty="0" err="1" smtClean="0">
                <a:solidFill>
                  <a:srgbClr val="FF0000"/>
                </a:solidFill>
                <a:latin typeface="Times New Roman" pitchFamily="18" charset="0"/>
                <a:cs typeface="Times New Roman" pitchFamily="18" charset="0"/>
              </a:rPr>
              <a:t>بها</a:t>
            </a:r>
            <a:r>
              <a:rPr lang="ar-SA" sz="2700" dirty="0" smtClean="0">
                <a:solidFill>
                  <a:srgbClr val="FF0000"/>
                </a:solidFill>
                <a:latin typeface="Times New Roman" pitchFamily="18" charset="0"/>
                <a:cs typeface="Times New Roman" pitchFamily="18" charset="0"/>
              </a:rPr>
              <a:t>.</a:t>
            </a:r>
            <a:r>
              <a:rPr lang="en-US" sz="2700" dirty="0" smtClean="0">
                <a:solidFill>
                  <a:srgbClr val="FF0000"/>
                </a:solidFill>
                <a:latin typeface="Times New Roman" pitchFamily="18" charset="0"/>
                <a:cs typeface="Times New Roman" pitchFamily="18" charset="0"/>
              </a:rPr>
              <a:t>                                                                                                 </a:t>
            </a:r>
            <a:r>
              <a:rPr lang="ar-SA" sz="2700" dirty="0" smtClean="0">
                <a:solidFill>
                  <a:srgbClr val="FF0000"/>
                </a:solidFill>
                <a:latin typeface="Times New Roman" pitchFamily="18" charset="0"/>
                <a:cs typeface="Times New Roman" pitchFamily="18" charset="0"/>
              </a:rPr>
              <a:t>. </a:t>
            </a:r>
            <a:r>
              <a:rPr lang="en-US" sz="2700" dirty="0" smtClean="0">
                <a:solidFill>
                  <a:srgbClr val="FF0000"/>
                </a:solidFill>
                <a:latin typeface="Times New Roman" pitchFamily="18" charset="0"/>
                <a:cs typeface="Times New Roman" pitchFamily="18" charset="0"/>
              </a:rPr>
              <a:t/>
            </a:r>
            <a:br>
              <a:rPr lang="en-US" sz="2700" dirty="0" smtClean="0">
                <a:solidFill>
                  <a:srgbClr val="FF0000"/>
                </a:solidFill>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248400"/>
          </a:xfrm>
        </p:spPr>
        <p:txBody>
          <a:bodyPr>
            <a:normAutofit fontScale="85000" lnSpcReduction="20000"/>
          </a:bodyPr>
          <a:lstStyle/>
          <a:p>
            <a:pPr lvl="0" algn="just" rtl="1"/>
            <a:r>
              <a:rPr lang="ar-SA" sz="3100" b="1" dirty="0" err="1" smtClean="0">
                <a:solidFill>
                  <a:srgbClr val="FF0000"/>
                </a:solidFill>
              </a:rPr>
              <a:t>اليه</a:t>
            </a:r>
            <a:r>
              <a:rPr lang="ar-SA" sz="3100" b="1" dirty="0" smtClean="0">
                <a:solidFill>
                  <a:srgbClr val="FF0000"/>
                </a:solidFill>
              </a:rPr>
              <a:t> فتح وإغلاق الثغور:</a:t>
            </a:r>
            <a:endParaRPr lang="en-US" sz="3100" b="1" dirty="0" smtClean="0">
              <a:solidFill>
                <a:srgbClr val="FF0000"/>
              </a:solidFill>
            </a:endParaRPr>
          </a:p>
          <a:p>
            <a:pPr marL="82296" indent="0" algn="just" rtl="1">
              <a:buNone/>
            </a:pPr>
            <a:r>
              <a:rPr lang="ar-SA" sz="3100" b="1" dirty="0" smtClean="0">
                <a:solidFill>
                  <a:srgbClr val="FF0000"/>
                </a:solidFill>
              </a:rPr>
              <a:t>للخلايا الحارسة جدار داخلي والمواجه للفتحة الثغرية سميك، مقارنة مع الجـدران المقابلة لها أي الخارجية ذات الجدر المرنة. يزداد الضغط الانتفاخي للخلايا الحارسة بدخول الماء إليها من الخلايا المجاورة. بانتفاخ الخلايا الحارسة تتأثر جدرانها الخارجية وهي الأرق بشكل أكبر من تأثر الجدران السميكة أي الداخلية، ولذلك تتمدد إلى داخل خلايا البشرة المحيطة</a:t>
            </a:r>
            <a:r>
              <a:rPr lang="en-US" sz="3100" b="1" dirty="0" smtClean="0">
                <a:solidFill>
                  <a:srgbClr val="FF0000"/>
                </a:solidFill>
              </a:rPr>
              <a:t>. </a:t>
            </a:r>
            <a:r>
              <a:rPr lang="ar-SA" sz="3100" b="1" dirty="0" smtClean="0">
                <a:solidFill>
                  <a:srgbClr val="FF0000"/>
                </a:solidFill>
              </a:rPr>
              <a:t>ويؤدي التغير الحاصل في شكل الخلايا الحارسة إلى زيادة مساحة فتحة الثغر</a:t>
            </a:r>
            <a:r>
              <a:rPr lang="en-US" sz="3100" b="1" dirty="0" smtClean="0">
                <a:solidFill>
                  <a:srgbClr val="FF0000"/>
                </a:solidFill>
              </a:rPr>
              <a:t>. </a:t>
            </a:r>
            <a:r>
              <a:rPr lang="ar-SA" sz="3100" b="1" dirty="0" smtClean="0">
                <a:solidFill>
                  <a:srgbClr val="FF0000"/>
                </a:solidFill>
              </a:rPr>
              <a:t>أما نقصان الانتفاخ في الخلايا الحارسة فيحدث بسبب فقدان الماء، ومن ثم يسمح بتقلص الحجم بأن تستعيد الجدران الداخلية المرنة شكلها الأولي مما يسبب في انغلاق الثغر</a:t>
            </a:r>
            <a:r>
              <a:rPr lang="en-US" sz="3100" b="1" dirty="0" smtClean="0">
                <a:solidFill>
                  <a:srgbClr val="FF0000"/>
                </a:solidFill>
              </a:rPr>
              <a:t>.</a:t>
            </a:r>
            <a:endParaRPr lang="ar-SA" sz="3100" b="1" dirty="0" smtClean="0">
              <a:solidFill>
                <a:srgbClr val="FF0000"/>
              </a:solidFill>
            </a:endParaRPr>
          </a:p>
          <a:p>
            <a:pPr marL="82296" indent="0" algn="just" rtl="1">
              <a:buNone/>
            </a:pPr>
            <a:endParaRPr lang="en-US" sz="3100" b="1" dirty="0" smtClean="0">
              <a:solidFill>
                <a:srgbClr val="FF0000"/>
              </a:solidFill>
            </a:endParaRPr>
          </a:p>
          <a:p>
            <a:pPr algn="just" rtl="1"/>
            <a:r>
              <a:rPr lang="ar-SA" sz="3100" b="1" dirty="0" smtClean="0">
                <a:solidFill>
                  <a:srgbClr val="FF0000"/>
                </a:solidFill>
              </a:rPr>
              <a:t>العوامل المؤثرة على </a:t>
            </a:r>
            <a:r>
              <a:rPr lang="ar-SA" sz="3100" b="1" dirty="0" err="1" smtClean="0">
                <a:solidFill>
                  <a:srgbClr val="FF0000"/>
                </a:solidFill>
              </a:rPr>
              <a:t>النتح</a:t>
            </a:r>
            <a:r>
              <a:rPr lang="ar-SA" sz="3100" b="1" dirty="0" smtClean="0">
                <a:solidFill>
                  <a:srgbClr val="FF0000"/>
                </a:solidFill>
              </a:rPr>
              <a:t>:</a:t>
            </a:r>
            <a:endParaRPr lang="en-US" sz="3100" b="1" dirty="0" smtClean="0">
              <a:solidFill>
                <a:srgbClr val="FF0000"/>
              </a:solidFill>
            </a:endParaRPr>
          </a:p>
          <a:p>
            <a:pPr lvl="0" algn="just" rtl="1"/>
            <a:r>
              <a:rPr lang="ar-SA" sz="3100" b="1" dirty="0" smtClean="0">
                <a:solidFill>
                  <a:srgbClr val="FF0000"/>
                </a:solidFill>
              </a:rPr>
              <a:t>عوامل داخلية : اتساع الفتحات الثغرية وعددها وكمية المحتوى المائي </a:t>
            </a:r>
            <a:r>
              <a:rPr lang="ar-SA" sz="3100" b="1" smtClean="0">
                <a:solidFill>
                  <a:srgbClr val="FF0000"/>
                </a:solidFill>
              </a:rPr>
              <a:t>للخلايا.</a:t>
            </a:r>
            <a:endParaRPr lang="en-US" sz="3100" b="1" dirty="0" smtClean="0">
              <a:solidFill>
                <a:srgbClr val="FF0000"/>
              </a:solidFill>
            </a:endParaRPr>
          </a:p>
          <a:p>
            <a:pPr lvl="0" algn="just" rtl="1"/>
            <a:r>
              <a:rPr lang="ar-SA" sz="3100" b="1" dirty="0" smtClean="0">
                <a:solidFill>
                  <a:srgbClr val="FF0000"/>
                </a:solidFill>
              </a:rPr>
              <a:t>عوامل خارجية: حركة الهواء – معدل الرطوبة – الحرارة – الضوء.</a:t>
            </a:r>
            <a:endParaRPr lang="en-US" sz="3100" b="1" dirty="0" smtClean="0">
              <a:solidFill>
                <a:srgbClr val="FF0000"/>
              </a:solidFill>
            </a:endParaRPr>
          </a:p>
          <a:p>
            <a:pPr lvl="0" algn="just" rtl="1"/>
            <a:r>
              <a:rPr lang="ar-SA" sz="3100" b="1" dirty="0" smtClean="0">
                <a:solidFill>
                  <a:srgbClr val="FF0000"/>
                </a:solidFill>
              </a:rPr>
              <a:t>عوامل نباتية :نسبة المجموع الجذري إلى نسبة المجموع الخضري - مساحة الورقة - عدد الثغور وتركيب الورقة.</a:t>
            </a:r>
            <a:endParaRPr lang="en-US" sz="3100" b="1" dirty="0" smtClean="0">
              <a:solidFill>
                <a:srgbClr val="FF0000"/>
              </a:solidFill>
            </a:endParaRPr>
          </a:p>
          <a:p>
            <a:endParaRPr lang="en-US"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1"/>
            <a:ext cx="8686800" cy="6248399"/>
          </a:xfrm>
        </p:spPr>
        <p:txBody>
          <a:bodyPr>
            <a:normAutofit/>
          </a:bodyPr>
          <a:lstStyle/>
          <a:p>
            <a:pPr lvl="0" algn="r"/>
            <a:r>
              <a:rPr lang="ar-SA" sz="2000" b="1" dirty="0"/>
              <a:t>ا</a:t>
            </a:r>
            <a:r>
              <a:rPr lang="ar-SA" sz="2000" b="1" dirty="0">
                <a:solidFill>
                  <a:srgbClr val="FF0000"/>
                </a:solidFill>
              </a:rPr>
              <a:t>لامتصاص </a:t>
            </a:r>
            <a:r>
              <a:rPr lang="en-US" sz="2000" b="1" dirty="0">
                <a:solidFill>
                  <a:srgbClr val="FF0000"/>
                </a:solidFill>
              </a:rPr>
              <a:t>Absorption</a:t>
            </a:r>
            <a:r>
              <a:rPr lang="ar-SY" sz="2000" b="1" dirty="0">
                <a:solidFill>
                  <a:srgbClr val="FF0000"/>
                </a:solidFill>
              </a:rPr>
              <a:t>:</a:t>
            </a:r>
            <a:endParaRPr lang="en-US" sz="2000" b="1" dirty="0">
              <a:solidFill>
                <a:srgbClr val="FF0000"/>
              </a:solidFill>
            </a:endParaRPr>
          </a:p>
          <a:p>
            <a:pPr algn="r"/>
            <a:r>
              <a:rPr lang="ar-SA" sz="2000" b="1" dirty="0">
                <a:solidFill>
                  <a:srgbClr val="FF0000"/>
                </a:solidFill>
              </a:rPr>
              <a:t> هو انتقال الماء من التربة إلى الشعيرة الجذرية بآلية أزموزية بسيطة عندما تكون قوة الامتصاص الأزموزية للشعيرة الجذرية أعلى من المحلول الأزموزي للتربة فتزداد درجة امتلاء خلايا الشعيرة الجذرية وتنخفض قوة امتصاصها الأزموزية عن قوة امتصاص خلايا القشرة الملاصقة وهكذا يستمر انتقال الماء من خلية إلى أخرى حتى يصل إلى أوعية الخشب ويندفع الماء الممتص إلى داخل أوعية الجذر الخشبية بقوة دافعة تنشأ عن الفرق بين ضغطي محلول التربة والعصارة الخشبية الذي يطلق </a:t>
            </a:r>
            <a:r>
              <a:rPr lang="ar-SA" sz="2000" b="1" dirty="0" smtClean="0">
                <a:solidFill>
                  <a:srgbClr val="FF0000"/>
                </a:solidFill>
              </a:rPr>
              <a:t>)</a:t>
            </a:r>
            <a:r>
              <a:rPr lang="en-US" sz="2000" b="1" dirty="0" err="1" smtClean="0">
                <a:solidFill>
                  <a:srgbClr val="FF0000"/>
                </a:solidFill>
              </a:rPr>
              <a:t>Rootpressure</a:t>
            </a:r>
            <a:r>
              <a:rPr lang="ar-SA" sz="2000" b="1" dirty="0" smtClean="0">
                <a:solidFill>
                  <a:srgbClr val="FF0000"/>
                </a:solidFill>
              </a:rPr>
              <a:t>عليه </a:t>
            </a:r>
            <a:r>
              <a:rPr lang="ar-SA" sz="2000" b="1" dirty="0">
                <a:solidFill>
                  <a:srgbClr val="FF0000"/>
                </a:solidFill>
              </a:rPr>
              <a:t>الضغط الجذري </a:t>
            </a:r>
            <a:r>
              <a:rPr lang="ar-SA" sz="2000" b="1" dirty="0" smtClean="0">
                <a:solidFill>
                  <a:srgbClr val="FF0000"/>
                </a:solidFill>
              </a:rPr>
              <a:t>(.</a:t>
            </a:r>
            <a:endParaRPr lang="en-US" sz="2000" b="1" dirty="0">
              <a:solidFill>
                <a:srgbClr val="FF0000"/>
              </a:solidFill>
            </a:endParaRPr>
          </a:p>
          <a:p>
            <a:pPr algn="r"/>
            <a:r>
              <a:rPr lang="ar-SA" sz="2000" b="1" dirty="0">
                <a:solidFill>
                  <a:srgbClr val="FF0000"/>
                </a:solidFill>
              </a:rPr>
              <a:t>وهناك قوة أخرى يدخل الماء بواسطتها إلى الجذور وهي قوة الامتصاص السلبي للماء الناتج عن النتح، فعندما تفقد خلايا النسيج الوسطي في الورقة بعض مائها بعملية النتح ترتفع قوة امتصاصها الأزموزية وتسحب الماء من الخلايا المجاورة لها وهذه بدورها ترفع قوة امتصاصها الأزموزية ومن ثم تسحب الماء من الخلايا المجاورة لها، وهكذا إلى أن يصل السحب إلى الأوعية الخشبية للورقة،  وعلى ذلك يتعرض الماء في هذه الأوعية إلى شد من أعلى، ولما كان الماء في الأوعية الخشبية يكون خيطاً متصلاً من الجذر إلى الورقة فإن قوة الشد تنتقل إلى أسفل خلال عمود الماء كله، وعندما تصل هذه القوة إلى عمود الماء في القنوات الخشبية في منطقة الامتصاص يبدأ الماء في الانتقال إلى هذه القنوات من الخلايا الحية الملاصقة لها، فتزداد قوة الامتصاص الأزموزية للخلايا الأخيرة وينتقل الماء إليها من التربة، ويدخل معظم الماء إلى الجذر بآلية الامتصاص السلبي.</a:t>
            </a:r>
            <a:endParaRPr lang="en-US" sz="2000" b="1" dirty="0">
              <a:solidFill>
                <a:srgbClr val="FF0000"/>
              </a:solidFill>
            </a:endParaRPr>
          </a:p>
          <a:p>
            <a:pPr algn="r" rtl="1">
              <a:buNone/>
            </a:pPr>
            <a:endParaRPr lang="ar-SY" sz="2000" b="1" dirty="0" smtClean="0"/>
          </a:p>
          <a:p>
            <a:pPr algn="r" rtl="1"/>
            <a:endParaRPr lang="ar-SY" sz="2000" b="1" dirty="0"/>
          </a:p>
          <a:p>
            <a:pPr algn="r" rtl="1">
              <a:buNone/>
            </a:pPr>
            <a:endParaRPr lang="ar-SY" sz="2000" b="1" dirty="0" smtClean="0"/>
          </a:p>
          <a:p>
            <a:pPr algn="r" rtl="1"/>
            <a:endParaRPr lang="ar-SY" sz="2000" b="1" dirty="0"/>
          </a:p>
          <a:p>
            <a:pPr algn="r" rtl="1">
              <a:buNone/>
            </a:pPr>
            <a:endParaRPr lang="ar-SY" sz="2000" b="1" dirty="0" smtClean="0"/>
          </a:p>
          <a:p>
            <a:pPr algn="r" rtl="1"/>
            <a:endParaRPr lang="ar-SA" sz="20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169091"/>
          </a:xfrm>
        </p:spPr>
        <p:txBody>
          <a:bodyPr>
            <a:normAutofit/>
          </a:bodyPr>
          <a:lstStyle/>
          <a:p>
            <a:pPr lvl="0" algn="r" rtl="1"/>
            <a:r>
              <a:rPr lang="ar-SA" b="1" dirty="0" smtClean="0">
                <a:solidFill>
                  <a:srgbClr val="FF0000"/>
                </a:solidFill>
              </a:rPr>
              <a:t>العوامل المؤثرة  في امتصاص الجذر للماء :</a:t>
            </a:r>
            <a:endParaRPr lang="en-US" b="1" dirty="0" smtClean="0">
              <a:solidFill>
                <a:srgbClr val="FF0000"/>
              </a:solidFill>
            </a:endParaRPr>
          </a:p>
          <a:p>
            <a:pPr lvl="0" algn="r" rtl="1"/>
            <a:r>
              <a:rPr lang="ar-SA" b="1" dirty="0" smtClean="0">
                <a:solidFill>
                  <a:srgbClr val="FF0000"/>
                </a:solidFill>
              </a:rPr>
              <a:t>تركيز محلول التربة </a:t>
            </a:r>
            <a:endParaRPr lang="en-US" b="1" dirty="0" smtClean="0">
              <a:solidFill>
                <a:srgbClr val="FF0000"/>
              </a:solidFill>
            </a:endParaRPr>
          </a:p>
          <a:p>
            <a:pPr lvl="0" algn="r" rtl="1"/>
            <a:r>
              <a:rPr lang="ar-SA" b="1" dirty="0" smtClean="0">
                <a:solidFill>
                  <a:srgbClr val="FF0000"/>
                </a:solidFill>
              </a:rPr>
              <a:t>المحتوى المائي للتربة </a:t>
            </a:r>
            <a:endParaRPr lang="en-US" b="1" dirty="0" smtClean="0">
              <a:solidFill>
                <a:srgbClr val="FF0000"/>
              </a:solidFill>
            </a:endParaRPr>
          </a:p>
          <a:p>
            <a:pPr lvl="0" algn="r" rtl="1"/>
            <a:r>
              <a:rPr lang="ar-SA" b="1" dirty="0" smtClean="0">
                <a:solidFill>
                  <a:srgbClr val="FF0000"/>
                </a:solidFill>
              </a:rPr>
              <a:t>درجة حرارة التربة والجو</a:t>
            </a:r>
            <a:endParaRPr lang="en-US" b="1" dirty="0" smtClean="0">
              <a:solidFill>
                <a:srgbClr val="FF0000"/>
              </a:solidFill>
            </a:endParaRPr>
          </a:p>
          <a:p>
            <a:pPr lvl="0" algn="r" rtl="1"/>
            <a:r>
              <a:rPr lang="ar-SA" b="1" dirty="0" smtClean="0">
                <a:solidFill>
                  <a:srgbClr val="FF0000"/>
                </a:solidFill>
              </a:rPr>
              <a:t>تهوية التربة </a:t>
            </a:r>
            <a:endParaRPr lang="en-US" b="1" dirty="0" smtClean="0">
              <a:solidFill>
                <a:srgbClr val="FF0000"/>
              </a:solidFill>
            </a:endParaRPr>
          </a:p>
          <a:p>
            <a:pPr algn="r" rtl="1"/>
            <a:r>
              <a:rPr lang="ar-SA" b="1" dirty="0" smtClean="0">
                <a:solidFill>
                  <a:srgbClr val="FF0000"/>
                </a:solidFill>
              </a:rPr>
              <a:t>بالنسبة إلى محلول التربة فإن امتصاص النبات الوسطي للماء يقل بزيادة المحتوى الملحي لمحلول التربة، وتستطيع النباتات الوسطية أن تساير الزيادة في تركيز محلول التربة إلى حدود معينة وبعدها يعجز النبات عن امتصاص الماء.</a:t>
            </a:r>
            <a:endParaRPr lang="en-US" b="1" dirty="0" smtClean="0">
              <a:solidFill>
                <a:srgbClr val="FF0000"/>
              </a:solidFill>
            </a:endParaRPr>
          </a:p>
          <a:p>
            <a:pPr algn="r" rtl="1">
              <a:buNone/>
            </a:pPr>
            <a:endParaRPr lang="en-US" sz="3600" b="1" dirty="0" smtClean="0">
              <a:solidFill>
                <a:srgbClr val="FF0000"/>
              </a:solidFill>
            </a:endParaRPr>
          </a:p>
          <a:p>
            <a:pPr algn="r" rtl="1"/>
            <a:endParaRPr lang="en-US" b="1"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
            <a:ext cx="8305800" cy="6553200"/>
          </a:xfrm>
        </p:spPr>
        <p:txBody>
          <a:bodyPr>
            <a:normAutofit/>
          </a:bodyPr>
          <a:lstStyle/>
          <a:p>
            <a:pPr lvl="0" algn="just" rtl="1"/>
            <a:r>
              <a:rPr lang="ar-SA" sz="2400" b="1" dirty="0">
                <a:solidFill>
                  <a:srgbClr val="FF0000"/>
                </a:solidFill>
              </a:rPr>
              <a:t>المحاضرة الثامنة (العوامل المؤثرة في نمو النبات </a:t>
            </a:r>
            <a:r>
              <a:rPr lang="ar-SA" sz="2400" b="1" dirty="0" smtClean="0">
                <a:solidFill>
                  <a:srgbClr val="FF0000"/>
                </a:solidFill>
              </a:rPr>
              <a:t>):</a:t>
            </a:r>
          </a:p>
          <a:p>
            <a:pPr lvl="0" algn="just" rtl="1"/>
            <a:endParaRPr lang="en-US" sz="2400" b="1" dirty="0">
              <a:solidFill>
                <a:srgbClr val="FF0000"/>
              </a:solidFill>
            </a:endParaRPr>
          </a:p>
          <a:p>
            <a:pPr lvl="0" algn="just" rtl="1"/>
            <a:r>
              <a:rPr lang="ar-SA" sz="2400" b="1" dirty="0">
                <a:solidFill>
                  <a:srgbClr val="FF0000"/>
                </a:solidFill>
              </a:rPr>
              <a:t>الماء:</a:t>
            </a:r>
            <a:r>
              <a:rPr lang="en-US" sz="2400" b="1" dirty="0">
                <a:solidFill>
                  <a:srgbClr val="FF0000"/>
                </a:solidFill>
              </a:rPr>
              <a:t>Water</a:t>
            </a:r>
          </a:p>
          <a:p>
            <a:pPr algn="just" rtl="1"/>
            <a:r>
              <a:rPr lang="ar-SA" sz="2400" b="1" dirty="0">
                <a:solidFill>
                  <a:srgbClr val="FF0000"/>
                </a:solidFill>
              </a:rPr>
              <a:t>الماء هو العامل الرئيسي لنمو النباتات وتوزيعها ، ويعد من أهم العوامل المحددة لنجاح عملية الزراعة في منطقة ما– وتختلف نسبة الماء في النباتات المختلفة ، فهو يكون أكبر جزء من مكونات النبات.</a:t>
            </a:r>
            <a:endParaRPr lang="en-US" sz="2400" b="1" dirty="0">
              <a:solidFill>
                <a:srgbClr val="FF0000"/>
              </a:solidFill>
            </a:endParaRPr>
          </a:p>
          <a:p>
            <a:pPr algn="just" rtl="1"/>
            <a:r>
              <a:rPr lang="ar-SA" sz="2400" b="1" dirty="0">
                <a:solidFill>
                  <a:srgbClr val="FF0000"/>
                </a:solidFill>
              </a:rPr>
              <a:t> وتقدر نسبة الماء في النباتات بأكثر من 75%ويؤثر محتوى التربة الرطوبي في كثير من العمليات الفسيولوجية التي يقوم بها النبات, ويستطيع النبات بواسطة الماء نقل المواد الغذائية التي يصنعها في أوراقه إلى سائر أعضاء جسم النبات, بالإضافة إلى ذلك فأن المياه تعمل على ضبط درجة حرارة جسم النبات بعملية النتح. وتختلف احتياجات النباتات من المياه فان المناطق الوفيرة الأمطار تكون غنية بغاباتها الطبيعية فتنمو الأشجار الضخمة ذات الأوراق العريضة, بينما تنمو الحشائش في الجهات القليلة المطر, وتنمو النباتات الصحراوية في الجهات الجافة. ولقد صنفت النباتات الطبيعية حسب حاجتها إلى 3 أنواع:</a:t>
            </a:r>
            <a:endParaRPr lang="en-US" sz="2400" b="1" dirty="0">
              <a:solidFill>
                <a:srgbClr val="FF0000"/>
              </a:solidFill>
            </a:endParaRPr>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397691"/>
          </a:xfrm>
        </p:spPr>
        <p:txBody>
          <a:bodyPr>
            <a:normAutofit fontScale="92500" lnSpcReduction="10000"/>
          </a:bodyPr>
          <a:lstStyle/>
          <a:p>
            <a:pPr algn="r"/>
            <a:r>
              <a:rPr lang="ar-SA" sz="2600" b="1" dirty="0" smtClean="0">
                <a:solidFill>
                  <a:srgbClr val="FF0000"/>
                </a:solidFill>
              </a:rPr>
              <a:t>أ- النباتات الصحراوية: وهي النباتات التي تكيفت للعيش في البيئة الجافة حيث تكون رطوبة التربة منخفضة وتمتاز بما يلي :</a:t>
            </a:r>
            <a:endParaRPr lang="en-US" sz="2600" b="1" dirty="0" smtClean="0">
              <a:solidFill>
                <a:srgbClr val="FF0000"/>
              </a:solidFill>
            </a:endParaRPr>
          </a:p>
          <a:p>
            <a:pPr lvl="0" algn="r"/>
            <a:r>
              <a:rPr lang="ar-SA" sz="2600" b="1" dirty="0" smtClean="0">
                <a:solidFill>
                  <a:srgbClr val="FF0000"/>
                </a:solidFill>
              </a:rPr>
              <a:t>أوراقها صمغية أو شمعية لتقلل من كمية الماء المفقود </a:t>
            </a:r>
            <a:r>
              <a:rPr lang="ar-SA" sz="2600" b="1" dirty="0" err="1" smtClean="0">
                <a:solidFill>
                  <a:srgbClr val="FF0000"/>
                </a:solidFill>
              </a:rPr>
              <a:t>بالنتح</a:t>
            </a:r>
            <a:r>
              <a:rPr lang="ar-SA" sz="2600" b="1" dirty="0" smtClean="0">
                <a:solidFill>
                  <a:srgbClr val="FF0000"/>
                </a:solidFill>
              </a:rPr>
              <a:t>.</a:t>
            </a:r>
            <a:endParaRPr lang="en-US" sz="2600" b="1" dirty="0" smtClean="0">
              <a:solidFill>
                <a:srgbClr val="FF0000"/>
              </a:solidFill>
            </a:endParaRPr>
          </a:p>
          <a:p>
            <a:pPr lvl="0" algn="r"/>
            <a:r>
              <a:rPr lang="ar-SA" sz="2600" b="1" dirty="0" smtClean="0">
                <a:solidFill>
                  <a:srgbClr val="FF0000"/>
                </a:solidFill>
              </a:rPr>
              <a:t>ثغورها على السطح السفلي للورقة.</a:t>
            </a:r>
            <a:endParaRPr lang="en-US" sz="2600" b="1" dirty="0" smtClean="0">
              <a:solidFill>
                <a:srgbClr val="FF0000"/>
              </a:solidFill>
            </a:endParaRPr>
          </a:p>
          <a:p>
            <a:pPr lvl="0" algn="r"/>
            <a:r>
              <a:rPr lang="ar-SA" sz="2600" b="1" dirty="0" smtClean="0">
                <a:solidFill>
                  <a:srgbClr val="FF0000"/>
                </a:solidFill>
              </a:rPr>
              <a:t>أوراقها وسيقانها محتوية على عصارة مائية تخزنها في موسم سقوط الأمطار.</a:t>
            </a:r>
            <a:endParaRPr lang="en-US" sz="2600" b="1" dirty="0" smtClean="0">
              <a:solidFill>
                <a:srgbClr val="FF0000"/>
              </a:solidFill>
            </a:endParaRPr>
          </a:p>
          <a:p>
            <a:pPr lvl="0" algn="r"/>
            <a:r>
              <a:rPr lang="ar-SA" sz="2600" b="1" dirty="0" smtClean="0">
                <a:solidFill>
                  <a:srgbClr val="FF0000"/>
                </a:solidFill>
              </a:rPr>
              <a:t>جذورها طويلة متوغلة عميقاً في التربة أو تنتشر على مساحة كبيرة لتحصل على اكبر كمية من المياه.</a:t>
            </a:r>
            <a:endParaRPr lang="en-US" sz="2600" b="1" dirty="0" smtClean="0">
              <a:solidFill>
                <a:srgbClr val="FF0000"/>
              </a:solidFill>
            </a:endParaRPr>
          </a:p>
          <a:p>
            <a:pPr algn="r"/>
            <a:r>
              <a:rPr lang="ar-SA" sz="2600" b="1" dirty="0" smtClean="0">
                <a:solidFill>
                  <a:srgbClr val="FF0000"/>
                </a:solidFill>
              </a:rPr>
              <a:t>ب- النباتات المائية: تحتاج لنموها إلى كميات كبيرة من المياه وتنمو في </a:t>
            </a:r>
            <a:r>
              <a:rPr lang="ar-SA" sz="2600" b="1" dirty="0" err="1" smtClean="0">
                <a:solidFill>
                  <a:srgbClr val="FF0000"/>
                </a:solidFill>
              </a:rPr>
              <a:t>الاهوار</a:t>
            </a:r>
            <a:r>
              <a:rPr lang="ar-SA" sz="2600" b="1" dirty="0" smtClean="0">
                <a:solidFill>
                  <a:srgbClr val="FF0000"/>
                </a:solidFill>
              </a:rPr>
              <a:t> والمستنقعات وعلى ضفاف الأنهار والبحيرات .</a:t>
            </a:r>
            <a:endParaRPr lang="en-US" sz="2600" b="1" dirty="0" smtClean="0">
              <a:solidFill>
                <a:srgbClr val="FF0000"/>
              </a:solidFill>
            </a:endParaRPr>
          </a:p>
          <a:p>
            <a:pPr algn="r"/>
            <a:r>
              <a:rPr lang="ar-SA" sz="2600" b="1" dirty="0" smtClean="0">
                <a:solidFill>
                  <a:srgbClr val="FF0000"/>
                </a:solidFill>
              </a:rPr>
              <a:t>ج- نباتات البيئة المعتدلة الرطوبة: تنمو في جهات تتصف بأمطار وافرة وتربة عميقة جيدة الصرف تحتفظ بالمياه وتساعد على نمو نباتات كثيفة منتشرة في جميع إنحاء المنطقة.</a:t>
            </a:r>
            <a:endParaRPr lang="en-US" sz="2600" b="1" dirty="0" smtClean="0">
              <a:solidFill>
                <a:srgbClr val="FF0000"/>
              </a:solidFill>
            </a:endParaRPr>
          </a:p>
          <a:p>
            <a:pPr algn="r"/>
            <a:r>
              <a:rPr lang="ar-SA" sz="2600" b="1" dirty="0" smtClean="0">
                <a:solidFill>
                  <a:srgbClr val="FF0000"/>
                </a:solidFill>
              </a:rPr>
              <a:t>د- النباتات المتغيرة: وهي التي تتغير من فصل لأخر كنباتات الجهات الموسمية التي يتصف مناخها بفصل جاف فتنفض أوراقها خلاله وتتوقف عن النمو لتعاود في فصل سقوط الأمطار نموها من جديد.</a:t>
            </a:r>
            <a:endParaRPr lang="en-US" sz="2600" b="1" dirty="0" smtClean="0">
              <a:solidFill>
                <a:srgbClr val="FF0000"/>
              </a:solidFill>
            </a:endParaRPr>
          </a:p>
          <a:p>
            <a:pPr algn="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algn="r"/>
            <a:r>
              <a:rPr lang="ar-SA" sz="2000" b="1" dirty="0" smtClean="0">
                <a:solidFill>
                  <a:srgbClr val="FF0000"/>
                </a:solidFill>
              </a:rPr>
              <a:t>:</a:t>
            </a:r>
            <a:r>
              <a:rPr lang="en-US" sz="2000" b="1" dirty="0" smtClean="0">
                <a:solidFill>
                  <a:srgbClr val="FF0000"/>
                </a:solidFill>
              </a:rPr>
              <a:t>Temperature</a:t>
            </a:r>
            <a:r>
              <a:rPr lang="ar-SA" sz="2000" b="1" dirty="0" smtClean="0">
                <a:solidFill>
                  <a:srgbClr val="FF0000"/>
                </a:solidFill>
              </a:rPr>
              <a:t>2-الحرارة</a:t>
            </a:r>
            <a:r>
              <a:rPr lang="en-US" sz="2000" b="1" dirty="0" smtClean="0">
                <a:solidFill>
                  <a:srgbClr val="FF0000"/>
                </a:solidFill>
              </a:rPr>
              <a:t> </a:t>
            </a:r>
            <a:endParaRPr lang="en-US" sz="2000" b="1" dirty="0">
              <a:solidFill>
                <a:srgbClr val="FF0000"/>
              </a:solidFill>
            </a:endParaRPr>
          </a:p>
          <a:p>
            <a:pPr algn="r"/>
            <a:r>
              <a:rPr lang="ar-SA" sz="2000" b="1" dirty="0">
                <a:solidFill>
                  <a:srgbClr val="FF0000"/>
                </a:solidFill>
              </a:rPr>
              <a:t>تعتبر الحرارة عنصراً مناخياً مؤثراً على البيئة الحيوية للنبات فهي مصدر الطاقة للنبات وتؤثر على العمليات الفسيولوجية التي يقوم بها النبات فكل صنف من النباتات يحتاج إلى درجة حرارة معينة ليتم دوره نموه ووظائفه كالتركيب الضوئي وتكوين الأزهار ... الخ.وفضلاً عن ذلك فلكل نبات درجة حرارة ملائمة لنموه فإذا انخفضت فستؤدي إلى توقف نمو النبات وقد يموت إذا استمرت بالانخفاض لفترة طويلة, كما تتأثر نشاطاته إذا تجاوزت درجة الحرارة حدها الأقصى. أن الغابات تنمو عندما يكون معدل درجات الحرارة أكثر من 10م خلال أشهر الصيف, بينما تنمو الحشائش في المناطق المعتدلة الباردة عندما يصبح المعدل اليومي 5-10م. وتنمو الحشائش في المناطق المعتدلة الدافئة عندما يكون المعدل اليومي 15-20م.</a:t>
            </a:r>
            <a:endParaRPr lang="en-US" sz="2000" b="1" dirty="0">
              <a:solidFill>
                <a:srgbClr val="FF0000"/>
              </a:solidFill>
            </a:endParaRPr>
          </a:p>
          <a:p>
            <a:pPr algn="r"/>
            <a:r>
              <a:rPr lang="ar-SA" sz="2000" b="1" dirty="0">
                <a:solidFill>
                  <a:srgbClr val="FF0000"/>
                </a:solidFill>
              </a:rPr>
              <a:t>ولقد صنفت النباتات حسب مقدار تحملها لدرجات الحرارة إلى الأصناف:</a:t>
            </a:r>
            <a:endParaRPr lang="en-US" sz="2000" b="1" dirty="0">
              <a:solidFill>
                <a:srgbClr val="FF0000"/>
              </a:solidFill>
            </a:endParaRPr>
          </a:p>
          <a:p>
            <a:pPr lvl="0" algn="r"/>
            <a:r>
              <a:rPr lang="ar-SA" sz="2000" b="1" dirty="0">
                <a:solidFill>
                  <a:srgbClr val="FF0000"/>
                </a:solidFill>
              </a:rPr>
              <a:t>نباتات تنمو في ظروف درجات حرارة عالية وهي المناطق التي ترتفع الحرارة عن 18م.</a:t>
            </a:r>
            <a:endParaRPr lang="en-US" sz="2000" b="1" dirty="0">
              <a:solidFill>
                <a:srgbClr val="FF0000"/>
              </a:solidFill>
            </a:endParaRPr>
          </a:p>
          <a:p>
            <a:pPr lvl="0" algn="r"/>
            <a:r>
              <a:rPr lang="ar-SA" sz="2000" b="1" dirty="0">
                <a:solidFill>
                  <a:srgbClr val="FF0000"/>
                </a:solidFill>
              </a:rPr>
              <a:t>نباتات تنمو في ظروف درجات حرارة متوسطة وهي المناطق التي تكون درجة حرارة ابرد الشهور من 6-18م.</a:t>
            </a:r>
            <a:endParaRPr lang="en-US" sz="2000" b="1" dirty="0">
              <a:solidFill>
                <a:srgbClr val="FF0000"/>
              </a:solidFill>
            </a:endParaRPr>
          </a:p>
          <a:p>
            <a:pPr lvl="0" algn="r"/>
            <a:r>
              <a:rPr lang="ar-SA" sz="2000" b="1" dirty="0">
                <a:solidFill>
                  <a:srgbClr val="FF0000"/>
                </a:solidFill>
              </a:rPr>
              <a:t>نباتات تنمو في ظروف درجات حرارة واطئة وهي المناطق التي تكون درجة حرارة ابرد الشهور أكثر من 6م.</a:t>
            </a:r>
            <a:endParaRPr lang="en-US" sz="2000" b="1" dirty="0">
              <a:solidFill>
                <a:srgbClr val="FF0000"/>
              </a:solidFill>
            </a:endParaRPr>
          </a:p>
          <a:p>
            <a:pPr lvl="0" algn="r"/>
            <a:r>
              <a:rPr lang="ar-SA" sz="2000" b="1" dirty="0">
                <a:solidFill>
                  <a:srgbClr val="FF0000"/>
                </a:solidFill>
              </a:rPr>
              <a:t>نباتات تنمو تحت ظروف درجات حرارة دنيا وهي المناطق التي تكون درجة حرارة أدفئ الشهور اقل من 10 م. </a:t>
            </a:r>
            <a:endParaRPr lang="en-US" sz="2000" b="1" dirty="0">
              <a:solidFill>
                <a:srgbClr val="FF0000"/>
              </a:solidFill>
            </a:endParaRPr>
          </a:p>
          <a:p>
            <a:pPr>
              <a:buNone/>
            </a:pPr>
            <a:endParaRPr lang="en-US" sz="2000" b="1" dirty="0" smtClean="0">
              <a:solidFill>
                <a:srgbClr val="FF0000"/>
              </a:solidFill>
            </a:endParaRPr>
          </a:p>
          <a:p>
            <a:pPr>
              <a:buNone/>
            </a:pPr>
            <a:endParaRPr lang="ar-SY" sz="2000" b="1" dirty="0" smtClean="0">
              <a:solidFill>
                <a:srgbClr val="FF0000"/>
              </a:solidFill>
            </a:endParaRPr>
          </a:p>
          <a:p>
            <a:endParaRPr lang="ar-SY" sz="2000" b="1" dirty="0">
              <a:solidFill>
                <a:srgbClr val="FF0000"/>
              </a:solidFill>
            </a:endParaRPr>
          </a:p>
          <a:p>
            <a:pPr>
              <a:buNone/>
            </a:pPr>
            <a:endParaRPr lang="ar-SY" sz="2000" b="1" dirty="0" smtClean="0">
              <a:solidFill>
                <a:srgbClr val="FF0000"/>
              </a:solidFill>
            </a:endParaRPr>
          </a:p>
          <a:p>
            <a:endParaRPr lang="ar-SY" sz="2000" b="1" dirty="0">
              <a:solidFill>
                <a:srgbClr val="FF0000"/>
              </a:solidFill>
            </a:endParaRPr>
          </a:p>
          <a:p>
            <a:pPr>
              <a:buNone/>
            </a:pPr>
            <a:endParaRPr lang="ar-SY" sz="2000" b="1" dirty="0" smtClean="0">
              <a:solidFill>
                <a:srgbClr val="FF0000"/>
              </a:solidFill>
            </a:endParaRPr>
          </a:p>
          <a:p>
            <a:endParaRPr lang="ar-SA" sz="2000" b="1"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626291"/>
          </a:xfrm>
        </p:spPr>
        <p:txBody>
          <a:bodyPr>
            <a:normAutofit fontScale="92500" lnSpcReduction="10000"/>
          </a:bodyPr>
          <a:lstStyle/>
          <a:p>
            <a:pPr algn="r" rtl="1"/>
            <a:r>
              <a:rPr lang="ar-SA" b="1" dirty="0" smtClean="0">
                <a:solidFill>
                  <a:srgbClr val="FF0000"/>
                </a:solidFill>
              </a:rPr>
              <a:t>3- الضوء :</a:t>
            </a:r>
            <a:r>
              <a:rPr lang="en-US" b="1" dirty="0" smtClean="0">
                <a:solidFill>
                  <a:srgbClr val="FF0000"/>
                </a:solidFill>
              </a:rPr>
              <a:t>Light</a:t>
            </a:r>
          </a:p>
          <a:p>
            <a:pPr algn="r" rtl="1"/>
            <a:r>
              <a:rPr lang="ar-SA" b="1" dirty="0" smtClean="0">
                <a:solidFill>
                  <a:srgbClr val="FF0000"/>
                </a:solidFill>
              </a:rPr>
              <a:t>يعتبر الضوء عاملاً مناخياً مؤثراً على البيئة الحيوية للنبات الطبيعي فهو يعتبر عاملاً مساعداً يستفيد منه النبات في صنع غذائه بعملية التركيب الضوئي الذي يتمكن النبات من خلاله من بناء أنسجته وبالتالي يستمر في النمو والحياة, ولذلك يكون النمو النباتي ضعيفاً في المناطق التي يقل فيها الإشعاع الشمسي إلا إذا كان النبات الطبيعي من النوع الذي ينمو في الظل. صنفت النباتات إلى 3 مجموعات تبعاً لاستجابتها للفترة الضوئية وهي :</a:t>
            </a:r>
            <a:endParaRPr lang="en-US" b="1" dirty="0" smtClean="0">
              <a:solidFill>
                <a:srgbClr val="FF0000"/>
              </a:solidFill>
            </a:endParaRPr>
          </a:p>
          <a:p>
            <a:pPr lvl="0" algn="r" rtl="1"/>
            <a:r>
              <a:rPr lang="ar-SA" b="1" dirty="0" smtClean="0">
                <a:solidFill>
                  <a:srgbClr val="FF0000"/>
                </a:solidFill>
              </a:rPr>
              <a:t>نباتات النهار الطويل: وهي نباتات </a:t>
            </a:r>
            <a:r>
              <a:rPr lang="ar-SA" b="1" dirty="0" err="1" smtClean="0">
                <a:solidFill>
                  <a:srgbClr val="FF0000"/>
                </a:solidFill>
              </a:rPr>
              <a:t>تهيء</a:t>
            </a:r>
            <a:r>
              <a:rPr lang="ar-SA" b="1" dirty="0" smtClean="0">
                <a:solidFill>
                  <a:srgbClr val="FF0000"/>
                </a:solidFill>
              </a:rPr>
              <a:t> للإزهار إذا توفرت فترة ضوئية طويلة تزيد عن 14 ساعة كالمحاصيل الشتوية مثل البرسيم والقمح والشعير.</a:t>
            </a:r>
            <a:endParaRPr lang="en-US" b="1" dirty="0" smtClean="0">
              <a:solidFill>
                <a:srgbClr val="FF0000"/>
              </a:solidFill>
            </a:endParaRPr>
          </a:p>
          <a:p>
            <a:pPr lvl="0" algn="r" rtl="1"/>
            <a:r>
              <a:rPr lang="ar-SA" b="1" dirty="0" smtClean="0">
                <a:solidFill>
                  <a:srgbClr val="FF0000"/>
                </a:solidFill>
              </a:rPr>
              <a:t>نباتات النهار القصير:وهي نباتات </a:t>
            </a:r>
            <a:r>
              <a:rPr lang="ar-SA" b="1" dirty="0" err="1" smtClean="0">
                <a:solidFill>
                  <a:srgbClr val="FF0000"/>
                </a:solidFill>
              </a:rPr>
              <a:t>تهيء</a:t>
            </a:r>
            <a:r>
              <a:rPr lang="ar-SA" b="1" dirty="0" smtClean="0">
                <a:solidFill>
                  <a:srgbClr val="FF0000"/>
                </a:solidFill>
              </a:rPr>
              <a:t> للإزهار إذا تعرضت إلى فترة ضوئية  تقل عن 10 ساعات كالمحاصيل الصيفية مثل الذرة.</a:t>
            </a:r>
            <a:endParaRPr lang="en-US" b="1" dirty="0" smtClean="0">
              <a:solidFill>
                <a:srgbClr val="FF0000"/>
              </a:solidFill>
            </a:endParaRPr>
          </a:p>
          <a:p>
            <a:pPr lvl="0" algn="r" rtl="1"/>
            <a:r>
              <a:rPr lang="ar-SA" b="1" dirty="0" smtClean="0">
                <a:solidFill>
                  <a:srgbClr val="FF0000"/>
                </a:solidFill>
              </a:rPr>
              <a:t>النباتات المحايدة: وهي النباتات التي لا توجد علاقة بين </a:t>
            </a:r>
            <a:r>
              <a:rPr lang="ar-SA" b="1" dirty="0" err="1" smtClean="0">
                <a:solidFill>
                  <a:srgbClr val="FF0000"/>
                </a:solidFill>
              </a:rPr>
              <a:t>تزهيرها</a:t>
            </a:r>
            <a:r>
              <a:rPr lang="ar-SA" b="1" dirty="0" smtClean="0">
                <a:solidFill>
                  <a:srgbClr val="FF0000"/>
                </a:solidFill>
              </a:rPr>
              <a:t> وطول الفترة الضوئية حيث تزهر تحت أي فترة ضوئية بعد أن تمر بفترة كافية لتكوين المجموعة الخضرية ومن أمثلتها عباد الشمس.</a:t>
            </a:r>
            <a:endParaRPr lang="en-US" b="1" dirty="0" smtClean="0">
              <a:solidFill>
                <a:srgbClr val="FF0000"/>
              </a:solidFill>
            </a:endParaRPr>
          </a:p>
          <a:p>
            <a:endParaRPr lang="en-US" b="1"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lvl="0" algn="just" rtl="1"/>
            <a:r>
              <a:rPr lang="ar-SA" sz="2400" b="1" dirty="0">
                <a:solidFill>
                  <a:srgbClr val="0070C0"/>
                </a:solidFill>
              </a:rPr>
              <a:t>المحاضرة التاسعة (العوامل المؤثرة في نمو النبات):</a:t>
            </a:r>
            <a:endParaRPr lang="en-US" sz="2400" b="1" dirty="0">
              <a:solidFill>
                <a:srgbClr val="0070C0"/>
              </a:solidFill>
            </a:endParaRPr>
          </a:p>
          <a:p>
            <a:pPr lvl="0" algn="just" rtl="1"/>
            <a:r>
              <a:rPr lang="ar-SA" sz="2400" b="1" dirty="0">
                <a:solidFill>
                  <a:srgbClr val="FF0000"/>
                </a:solidFill>
              </a:rPr>
              <a:t>منظمات النمو:</a:t>
            </a:r>
            <a:r>
              <a:rPr lang="en-US" sz="2400" b="1" dirty="0">
                <a:solidFill>
                  <a:srgbClr val="FF0000"/>
                </a:solidFill>
              </a:rPr>
              <a:t>Regulators of plants</a:t>
            </a:r>
          </a:p>
          <a:p>
            <a:pPr algn="just" rtl="1"/>
            <a:r>
              <a:rPr lang="ar-SA" sz="2400" b="1" dirty="0">
                <a:solidFill>
                  <a:srgbClr val="FF0000"/>
                </a:solidFill>
              </a:rPr>
              <a:t>عبارة عن مجموعات هرمونية طبيعية التكوين والإنتاج ومختلفة في التركيب الكيميائي ومتباينة في تأثيرها البيولوجي تتكون داخل الأنسجة الحية لأفراد المملكة النباتية الراقية منها والبدائية.</a:t>
            </a:r>
            <a:endParaRPr lang="en-US" sz="2400" b="1" dirty="0">
              <a:solidFill>
                <a:srgbClr val="FF0000"/>
              </a:solidFill>
            </a:endParaRPr>
          </a:p>
          <a:p>
            <a:pPr algn="just" rtl="1"/>
            <a:r>
              <a:rPr lang="ar-SA" sz="2400" b="1" dirty="0">
                <a:solidFill>
                  <a:srgbClr val="FF0000"/>
                </a:solidFill>
              </a:rPr>
              <a:t>يمكن تقسيم الهرمونات النباتية إلى :</a:t>
            </a:r>
            <a:endParaRPr lang="en-US" sz="2400" b="1" dirty="0">
              <a:solidFill>
                <a:srgbClr val="FF0000"/>
              </a:solidFill>
            </a:endParaRPr>
          </a:p>
          <a:p>
            <a:pPr lvl="0" algn="just" rtl="1"/>
            <a:r>
              <a:rPr lang="ar-SA" sz="2400" b="1" dirty="0">
                <a:solidFill>
                  <a:srgbClr val="FF0000"/>
                </a:solidFill>
              </a:rPr>
              <a:t>منشطات النمو ( الأوكسينات ، الجبرلينات ، السيتوكينينات )</a:t>
            </a:r>
            <a:endParaRPr lang="en-US" sz="2400" b="1" dirty="0">
              <a:solidFill>
                <a:srgbClr val="FF0000"/>
              </a:solidFill>
            </a:endParaRPr>
          </a:p>
          <a:p>
            <a:pPr lvl="0" algn="just" rtl="1"/>
            <a:r>
              <a:rPr lang="ar-SA" sz="2400" b="1" dirty="0">
                <a:solidFill>
                  <a:srgbClr val="FF0000"/>
                </a:solidFill>
              </a:rPr>
              <a:t>مثبطات النمو مثل ( حمض الأبسيسيك ، الفينولات ، الإيثيلين)</a:t>
            </a:r>
            <a:endParaRPr lang="en-US" sz="2400" b="1" dirty="0">
              <a:solidFill>
                <a:srgbClr val="FF0000"/>
              </a:solidFill>
            </a:endParaRPr>
          </a:p>
          <a:p>
            <a:pPr algn="just" rtl="1"/>
            <a:r>
              <a:rPr lang="ar-SA" sz="2400" b="1" dirty="0">
                <a:solidFill>
                  <a:srgbClr val="FF0000"/>
                </a:solidFill>
              </a:rPr>
              <a:t>ومن أهم تأثيرات الاوكسينات:</a:t>
            </a:r>
            <a:endParaRPr lang="en-US" sz="2400" b="1" dirty="0">
              <a:solidFill>
                <a:srgbClr val="FF0000"/>
              </a:solidFill>
            </a:endParaRPr>
          </a:p>
          <a:p>
            <a:pPr lvl="0" algn="just" rtl="1"/>
            <a:r>
              <a:rPr lang="ar-SA" sz="2400" b="1" dirty="0">
                <a:solidFill>
                  <a:srgbClr val="FF0000"/>
                </a:solidFill>
              </a:rPr>
              <a:t>زيادة التفرع الجانبي أو نقصانه تبعاً للتركيز المستخدم نظراً لتنظيمها للسيادة القمية للبراعم الطرفية للنباتات.</a:t>
            </a:r>
            <a:endParaRPr lang="en-US" sz="2400" b="1" dirty="0">
              <a:solidFill>
                <a:srgbClr val="FF0000"/>
              </a:solidFill>
            </a:endParaRPr>
          </a:p>
          <a:p>
            <a:pPr lvl="0" algn="just" rtl="1"/>
            <a:r>
              <a:rPr lang="ar-SA" sz="2400" b="1" dirty="0">
                <a:solidFill>
                  <a:srgbClr val="FF0000"/>
                </a:solidFill>
              </a:rPr>
              <a:t>لها دور في استحداث تكوين الجذور العرضية على العقد الساقية.</a:t>
            </a:r>
            <a:endParaRPr lang="en-US" sz="2400" b="1" dirty="0">
              <a:solidFill>
                <a:srgbClr val="FF0000"/>
              </a:solidFill>
            </a:endParaRPr>
          </a:p>
          <a:p>
            <a:pPr lvl="0" algn="just" rtl="1"/>
            <a:r>
              <a:rPr lang="ar-SA" sz="2400" b="1" dirty="0">
                <a:solidFill>
                  <a:srgbClr val="FF0000"/>
                </a:solidFill>
              </a:rPr>
              <a:t>تؤثر على تكوين الثمار العذرية الخالية من البذور.</a:t>
            </a:r>
            <a:endParaRPr lang="en-US" sz="2400" b="1" dirty="0">
              <a:solidFill>
                <a:srgbClr val="FF0000"/>
              </a:solidFill>
            </a:endParaRPr>
          </a:p>
          <a:p>
            <a:pPr lvl="0" algn="just" rtl="1"/>
            <a:r>
              <a:rPr lang="ar-SA" sz="2400" b="1" dirty="0">
                <a:solidFill>
                  <a:srgbClr val="FF0000"/>
                </a:solidFill>
              </a:rPr>
              <a:t>زيادة عقد الثمار.</a:t>
            </a:r>
            <a:endParaRPr lang="en-US" sz="2400" b="1" dirty="0">
              <a:solidFill>
                <a:srgbClr val="FF0000"/>
              </a:solidFill>
            </a:endParaRPr>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550091"/>
          </a:xfrm>
        </p:spPr>
        <p:txBody>
          <a:bodyPr>
            <a:normAutofit fontScale="92500"/>
          </a:bodyPr>
          <a:lstStyle/>
          <a:p>
            <a:pPr algn="r" rtl="1"/>
            <a:r>
              <a:rPr lang="ar-SA" b="1" dirty="0" smtClean="0">
                <a:solidFill>
                  <a:srgbClr val="FF0000"/>
                </a:solidFill>
              </a:rPr>
              <a:t>أما </a:t>
            </a:r>
            <a:r>
              <a:rPr lang="ar-SA" b="1" dirty="0" err="1" smtClean="0">
                <a:solidFill>
                  <a:srgbClr val="FF0000"/>
                </a:solidFill>
              </a:rPr>
              <a:t>الجبرلينات</a:t>
            </a:r>
            <a:r>
              <a:rPr lang="ar-SA" b="1" dirty="0" smtClean="0">
                <a:solidFill>
                  <a:srgbClr val="FF0000"/>
                </a:solidFill>
              </a:rPr>
              <a:t> فاهم تأثيراتها :</a:t>
            </a:r>
            <a:endParaRPr lang="en-US" b="1" dirty="0" smtClean="0">
              <a:solidFill>
                <a:srgbClr val="FF0000"/>
              </a:solidFill>
            </a:endParaRPr>
          </a:p>
          <a:p>
            <a:pPr lvl="0" algn="r" rtl="1"/>
            <a:r>
              <a:rPr lang="ar-SA" b="1" dirty="0" smtClean="0">
                <a:solidFill>
                  <a:srgbClr val="FF0000"/>
                </a:solidFill>
              </a:rPr>
              <a:t>1- كسر سكون البذور الفسيولوجي دون الحاجة للتنضيد في أنواع كثيرة بل ويعوض </a:t>
            </a:r>
            <a:r>
              <a:rPr lang="ar-SA" b="1" dirty="0" err="1" smtClean="0">
                <a:solidFill>
                  <a:srgbClr val="FF0000"/>
                </a:solidFill>
              </a:rPr>
              <a:t>الجبرلين</a:t>
            </a:r>
            <a:r>
              <a:rPr lang="ar-SA" b="1" dirty="0" smtClean="0">
                <a:solidFill>
                  <a:srgbClr val="FF0000"/>
                </a:solidFill>
              </a:rPr>
              <a:t> الاحتياجات الضوئية في أنواع أخرى من البذور</a:t>
            </a:r>
            <a:r>
              <a:rPr lang="en-US" b="1" dirty="0" smtClean="0">
                <a:solidFill>
                  <a:srgbClr val="FF0000"/>
                </a:solidFill>
              </a:rPr>
              <a:t>. </a:t>
            </a:r>
          </a:p>
          <a:p>
            <a:pPr algn="r" rtl="1"/>
            <a:r>
              <a:rPr lang="ar-SA" b="1" dirty="0" smtClean="0">
                <a:solidFill>
                  <a:srgbClr val="FF0000"/>
                </a:solidFill>
              </a:rPr>
              <a:t>2- تخفيض مدة </a:t>
            </a:r>
            <a:r>
              <a:rPr lang="ar-SA" b="1" dirty="0" err="1" smtClean="0">
                <a:solidFill>
                  <a:srgbClr val="FF0000"/>
                </a:solidFill>
              </a:rPr>
              <a:t>الارتباع</a:t>
            </a:r>
            <a:r>
              <a:rPr lang="ar-SA" b="1" dirty="0" smtClean="0">
                <a:solidFill>
                  <a:srgbClr val="FF0000"/>
                </a:solidFill>
              </a:rPr>
              <a:t> أو تعويضه في النباتات </a:t>
            </a:r>
            <a:r>
              <a:rPr lang="ar-SA" b="1" dirty="0" err="1" smtClean="0">
                <a:solidFill>
                  <a:srgbClr val="FF0000"/>
                </a:solidFill>
              </a:rPr>
              <a:t>المحتاجة</a:t>
            </a:r>
            <a:r>
              <a:rPr lang="ar-SA" b="1" dirty="0" smtClean="0">
                <a:solidFill>
                  <a:srgbClr val="FF0000"/>
                </a:solidFill>
              </a:rPr>
              <a:t> له.</a:t>
            </a:r>
            <a:endParaRPr lang="en-US" b="1" dirty="0" smtClean="0">
              <a:solidFill>
                <a:srgbClr val="FF0000"/>
              </a:solidFill>
            </a:endParaRPr>
          </a:p>
          <a:p>
            <a:pPr algn="r" rtl="1"/>
            <a:r>
              <a:rPr lang="ar-SA" b="1" dirty="0" smtClean="0">
                <a:solidFill>
                  <a:srgbClr val="FF0000"/>
                </a:solidFill>
              </a:rPr>
              <a:t>3-تنشيط نمو البراعم الساكنة ويستفاد من ذلك في كسر سكون براعم درنات البطاطس حديثة النضج</a:t>
            </a:r>
            <a:r>
              <a:rPr lang="en-US" b="1" dirty="0" smtClean="0">
                <a:solidFill>
                  <a:srgbClr val="FF0000"/>
                </a:solidFill>
              </a:rPr>
              <a:t>.</a:t>
            </a:r>
          </a:p>
          <a:p>
            <a:pPr algn="r" rtl="1"/>
            <a:r>
              <a:rPr lang="ar-SA" b="1" dirty="0" smtClean="0">
                <a:solidFill>
                  <a:srgbClr val="FF0000"/>
                </a:solidFill>
              </a:rPr>
              <a:t>4-تنشيط انقسام واستطالة الخلايا بالنبات الكامل مما يزيد من النمو الخضري.</a:t>
            </a:r>
            <a:endParaRPr lang="en-US" b="1" dirty="0" smtClean="0">
              <a:solidFill>
                <a:srgbClr val="FF0000"/>
              </a:solidFill>
            </a:endParaRPr>
          </a:p>
          <a:p>
            <a:pPr algn="r" rtl="1"/>
            <a:r>
              <a:rPr lang="ar-SA" b="1" dirty="0" smtClean="0">
                <a:solidFill>
                  <a:srgbClr val="FF0000"/>
                </a:solidFill>
              </a:rPr>
              <a:t>5- تسرع المعاملة </a:t>
            </a:r>
            <a:r>
              <a:rPr lang="ar-SA" b="1" dirty="0" err="1" smtClean="0">
                <a:solidFill>
                  <a:srgbClr val="FF0000"/>
                </a:solidFill>
              </a:rPr>
              <a:t>بالجبرلين</a:t>
            </a:r>
            <a:r>
              <a:rPr lang="ar-SA" b="1" dirty="0" smtClean="0">
                <a:solidFill>
                  <a:srgbClr val="FF0000"/>
                </a:solidFill>
              </a:rPr>
              <a:t> من الوصول للطور الزهري ومن ثم إسراع الإثمار كما في الموز.</a:t>
            </a:r>
            <a:endParaRPr lang="en-US" b="1" dirty="0" smtClean="0">
              <a:solidFill>
                <a:srgbClr val="FF0000"/>
              </a:solidFill>
            </a:endParaRPr>
          </a:p>
          <a:p>
            <a:pPr lvl="0" algn="r" rtl="1"/>
            <a:r>
              <a:rPr lang="ar-SA" b="1" dirty="0" smtClean="0">
                <a:solidFill>
                  <a:srgbClr val="FF0000"/>
                </a:solidFill>
              </a:rPr>
              <a:t>تزهر نباتات النهار الطويل المعاملة </a:t>
            </a:r>
            <a:r>
              <a:rPr lang="ar-SA" b="1" dirty="0" err="1" smtClean="0">
                <a:solidFill>
                  <a:srgbClr val="FF0000"/>
                </a:solidFill>
              </a:rPr>
              <a:t>بالجبرلين</a:t>
            </a:r>
            <a:r>
              <a:rPr lang="ar-SA" b="1" dirty="0" smtClean="0">
                <a:solidFill>
                  <a:srgbClr val="FF0000"/>
                </a:solidFill>
              </a:rPr>
              <a:t> تحت ظروف النهار القصير.</a:t>
            </a:r>
            <a:endParaRPr lang="en-US" b="1" dirty="0" smtClean="0">
              <a:solidFill>
                <a:srgbClr val="FF0000"/>
              </a:solidFill>
            </a:endParaRPr>
          </a:p>
          <a:p>
            <a:pPr algn="r" rtl="1"/>
            <a:r>
              <a:rPr lang="ar-SA" sz="2400" b="1" dirty="0" smtClean="0">
                <a:solidFill>
                  <a:srgbClr val="FF0000"/>
                </a:solidFill>
              </a:rPr>
              <a:t> </a:t>
            </a:r>
            <a:endParaRPr lang="en-US" sz="24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8229600" cy="4864291"/>
          </a:xfrm>
        </p:spPr>
        <p:txBody>
          <a:bodyPr>
            <a:normAutofit/>
          </a:bodyPr>
          <a:lstStyle/>
          <a:p>
            <a:pPr algn="just"/>
            <a:r>
              <a:rPr lang="ar-SY" b="1" dirty="0" smtClean="0">
                <a:solidFill>
                  <a:srgbClr val="FF0000"/>
                </a:solidFill>
              </a:rPr>
              <a:t>في القرن العشرين بدأ استعمال الميكروسكوب </a:t>
            </a:r>
            <a:r>
              <a:rPr lang="ar-SY" b="1" dirty="0" err="1" smtClean="0">
                <a:solidFill>
                  <a:srgbClr val="FF0000"/>
                </a:solidFill>
              </a:rPr>
              <a:t>اللالكتروني</a:t>
            </a:r>
            <a:r>
              <a:rPr lang="ar-SY" b="1" dirty="0" smtClean="0">
                <a:solidFill>
                  <a:srgbClr val="FF0000"/>
                </a:solidFill>
              </a:rPr>
              <a:t> الذي بدأ يوضح أجزاء الخلية </a:t>
            </a:r>
            <a:r>
              <a:rPr lang="ar-SY" b="1" dirty="0" err="1" smtClean="0">
                <a:solidFill>
                  <a:srgbClr val="FF0000"/>
                </a:solidFill>
              </a:rPr>
              <a:t>كالبلاستيدات</a:t>
            </a:r>
            <a:r>
              <a:rPr lang="ar-SY" b="1" dirty="0" smtClean="0">
                <a:solidFill>
                  <a:srgbClr val="FF0000"/>
                </a:solidFill>
              </a:rPr>
              <a:t> والنواة </a:t>
            </a:r>
            <a:r>
              <a:rPr lang="ar-SY" b="1" dirty="0" err="1" smtClean="0">
                <a:solidFill>
                  <a:srgbClr val="FF0000"/>
                </a:solidFill>
              </a:rPr>
              <a:t>والرايبوسومات</a:t>
            </a:r>
            <a:r>
              <a:rPr lang="ar-SY" b="1" dirty="0" smtClean="0">
                <a:solidFill>
                  <a:srgbClr val="FF0000"/>
                </a:solidFill>
              </a:rPr>
              <a:t> </a:t>
            </a:r>
            <a:r>
              <a:rPr lang="en-US" b="1" dirty="0" smtClean="0">
                <a:solidFill>
                  <a:srgbClr val="FF0000"/>
                </a:solidFill>
              </a:rPr>
              <a:t>   </a:t>
            </a:r>
            <a:r>
              <a:rPr lang="ar-SY" b="1" dirty="0" err="1" smtClean="0">
                <a:solidFill>
                  <a:srgbClr val="FF0000"/>
                </a:solidFill>
              </a:rPr>
              <a:t>والمايتوكوندريا</a:t>
            </a:r>
            <a:r>
              <a:rPr lang="ar-SY" b="1" dirty="0" smtClean="0">
                <a:solidFill>
                  <a:srgbClr val="FF0000"/>
                </a:solidFill>
              </a:rPr>
              <a:t> واكتشاف </a:t>
            </a:r>
            <a:r>
              <a:rPr lang="en-US" b="1" dirty="0" smtClean="0">
                <a:solidFill>
                  <a:srgbClr val="FF0000"/>
                </a:solidFill>
              </a:rPr>
              <a:t>DNA</a:t>
            </a:r>
            <a:r>
              <a:rPr lang="ar-SY" b="1" dirty="0" smtClean="0">
                <a:solidFill>
                  <a:srgbClr val="FF0000"/>
                </a:solidFill>
              </a:rPr>
              <a:t> وتركيب </a:t>
            </a:r>
            <a:r>
              <a:rPr lang="ar-SY" b="1" dirty="0" err="1" smtClean="0">
                <a:solidFill>
                  <a:srgbClr val="FF0000"/>
                </a:solidFill>
              </a:rPr>
              <a:t>الكروموسوم</a:t>
            </a:r>
            <a:r>
              <a:rPr lang="ar-SY" b="1" dirty="0" smtClean="0">
                <a:solidFill>
                  <a:srgbClr val="FF0000"/>
                </a:solidFill>
              </a:rPr>
              <a:t> وأهمية </a:t>
            </a:r>
            <a:r>
              <a:rPr lang="ar-SY" b="1" dirty="0" err="1" smtClean="0">
                <a:solidFill>
                  <a:srgbClr val="FF0000"/>
                </a:solidFill>
              </a:rPr>
              <a:t>الهرمونات</a:t>
            </a:r>
            <a:r>
              <a:rPr lang="ar-SY" b="1" dirty="0" smtClean="0">
                <a:solidFill>
                  <a:srgbClr val="FF0000"/>
                </a:solidFill>
              </a:rPr>
              <a:t> وانقسام الخلية والبناء الضوئي ونقل الماء والغذاء في النبات وامتصاص المغذيات المعدنية, وبذلك بدأت تتسارع وتتراكم المعلومات حول مختلف الجوانب من حياة النبات</a:t>
            </a:r>
            <a:r>
              <a:rPr lang="ar-SA" b="1" dirty="0" smtClean="0">
                <a:solidFill>
                  <a:srgbClr val="FF0000"/>
                </a:solidFill>
              </a:rPr>
              <a:t>.              </a:t>
            </a:r>
            <a:r>
              <a:rPr lang="ar-SY" b="1" dirty="0" smtClean="0">
                <a:solidFill>
                  <a:srgbClr val="FF0000"/>
                </a:solidFill>
              </a:rPr>
              <a:t>.</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534400" cy="6248399"/>
          </a:xfrm>
        </p:spPr>
        <p:txBody>
          <a:bodyPr>
            <a:normAutofit lnSpcReduction="10000"/>
          </a:bodyPr>
          <a:lstStyle/>
          <a:p>
            <a:pPr algn="r" rtl="1"/>
            <a:r>
              <a:rPr lang="ar-SA" sz="1800" b="1" dirty="0">
                <a:solidFill>
                  <a:srgbClr val="FF0000"/>
                </a:solidFill>
              </a:rPr>
              <a:t> </a:t>
            </a:r>
            <a:endParaRPr lang="en-US" sz="1800" b="1" dirty="0">
              <a:solidFill>
                <a:srgbClr val="FF0000"/>
              </a:solidFill>
            </a:endParaRPr>
          </a:p>
          <a:p>
            <a:pPr algn="just" rtl="1"/>
            <a:r>
              <a:rPr lang="ar-SA" sz="1800" b="1" dirty="0">
                <a:solidFill>
                  <a:srgbClr val="FF0000"/>
                </a:solidFill>
              </a:rPr>
              <a:t>تأ</a:t>
            </a:r>
            <a:r>
              <a:rPr lang="ar-SA" sz="2000" b="1" dirty="0">
                <a:solidFill>
                  <a:srgbClr val="FF0000"/>
                </a:solidFill>
              </a:rPr>
              <a:t>ثير السايتوكينيات:</a:t>
            </a:r>
            <a:endParaRPr lang="en-US" sz="2000" b="1" dirty="0">
              <a:solidFill>
                <a:srgbClr val="FF0000"/>
              </a:solidFill>
            </a:endParaRPr>
          </a:p>
          <a:p>
            <a:pPr lvl="0" algn="just" rtl="1"/>
            <a:r>
              <a:rPr lang="ar-SA" sz="2000" b="1" dirty="0">
                <a:solidFill>
                  <a:srgbClr val="FF0000"/>
                </a:solidFill>
              </a:rPr>
              <a:t>تشجيع تكوين الجذور على عقل بعض الأنواع.</a:t>
            </a:r>
            <a:endParaRPr lang="en-US" sz="2000" b="1" dirty="0">
              <a:solidFill>
                <a:srgbClr val="FF0000"/>
              </a:solidFill>
            </a:endParaRPr>
          </a:p>
          <a:p>
            <a:pPr lvl="0" algn="just" rtl="1"/>
            <a:r>
              <a:rPr lang="ar-SA" sz="2000" b="1" dirty="0">
                <a:solidFill>
                  <a:srgbClr val="FF0000"/>
                </a:solidFill>
              </a:rPr>
              <a:t> الحد من ظاهرة السيادة القمية لمعظم النباتات ويطبق في تشجيع البراعم الجانبية في الورد فتزيد كمية الإزهار.</a:t>
            </a:r>
            <a:endParaRPr lang="en-US" sz="2000" b="1" dirty="0">
              <a:solidFill>
                <a:srgbClr val="FF0000"/>
              </a:solidFill>
            </a:endParaRPr>
          </a:p>
          <a:p>
            <a:pPr lvl="0" algn="just" rtl="1"/>
            <a:r>
              <a:rPr lang="ar-SA" sz="2000" b="1" dirty="0">
                <a:solidFill>
                  <a:srgbClr val="FF0000"/>
                </a:solidFill>
              </a:rPr>
              <a:t>إنهاء طور الراحة في أشجار الفاكهة المتساقطة الأوراق في حالة عدم كفاية برود الشتاء لكسر سكون البراعم.</a:t>
            </a:r>
            <a:endParaRPr lang="en-US" sz="2000" b="1" dirty="0">
              <a:solidFill>
                <a:srgbClr val="FF0000"/>
              </a:solidFill>
            </a:endParaRPr>
          </a:p>
          <a:p>
            <a:pPr lvl="0" algn="just" rtl="1"/>
            <a:r>
              <a:rPr lang="ar-SA" sz="2000" b="1" dirty="0">
                <a:solidFill>
                  <a:srgbClr val="FF0000"/>
                </a:solidFill>
              </a:rPr>
              <a:t> زيادة عقد الثمار في التفاح والتين.</a:t>
            </a:r>
            <a:endParaRPr lang="en-US" sz="2000" b="1" dirty="0">
              <a:solidFill>
                <a:srgbClr val="FF0000"/>
              </a:solidFill>
            </a:endParaRPr>
          </a:p>
          <a:p>
            <a:pPr algn="just" rtl="1"/>
            <a:r>
              <a:rPr lang="ar-SA" sz="2000" b="1" dirty="0">
                <a:solidFill>
                  <a:srgbClr val="FF0000"/>
                </a:solidFill>
              </a:rPr>
              <a:t>أما تأثير معوقات النمو :</a:t>
            </a:r>
            <a:endParaRPr lang="en-US" sz="2000" b="1" dirty="0">
              <a:solidFill>
                <a:srgbClr val="FF0000"/>
              </a:solidFill>
            </a:endParaRPr>
          </a:p>
          <a:p>
            <a:pPr lvl="0" algn="just" rtl="1"/>
            <a:r>
              <a:rPr lang="ar-SA" sz="2000" b="1" dirty="0" smtClean="0">
                <a:solidFill>
                  <a:srgbClr val="FF0000"/>
                </a:solidFill>
              </a:rPr>
              <a:t>1- دفع </a:t>
            </a:r>
            <a:r>
              <a:rPr lang="ar-SA" sz="2000" b="1" dirty="0">
                <a:solidFill>
                  <a:srgbClr val="FF0000"/>
                </a:solidFill>
              </a:rPr>
              <a:t>النبات نحو </a:t>
            </a:r>
            <a:r>
              <a:rPr lang="ar-SA" sz="2000" b="1" dirty="0" smtClean="0">
                <a:solidFill>
                  <a:srgbClr val="FF0000"/>
                </a:solidFill>
              </a:rPr>
              <a:t>الشيخوخة 2 - </a:t>
            </a:r>
            <a:r>
              <a:rPr lang="ar-SA" sz="2000" b="1" dirty="0">
                <a:solidFill>
                  <a:srgbClr val="FF0000"/>
                </a:solidFill>
              </a:rPr>
              <a:t>تثبيط نمو الفرع 3- دفع نباتات النهار القصير نحو الازهار4- تأخير تفتح الازهار5- تشجيع تساقط الأوراق 6- تشجيع نضج الثمار7- تأخير الإنبات.</a:t>
            </a:r>
            <a:endParaRPr lang="en-US" sz="2000" b="1" dirty="0">
              <a:solidFill>
                <a:srgbClr val="FF0000"/>
              </a:solidFill>
            </a:endParaRPr>
          </a:p>
          <a:p>
            <a:pPr lvl="0" algn="just" rtl="1"/>
            <a:r>
              <a:rPr lang="ar-SA" sz="2000" b="1" dirty="0">
                <a:solidFill>
                  <a:srgbClr val="FF0000"/>
                </a:solidFill>
              </a:rPr>
              <a:t>العناصر الغذائية</a:t>
            </a:r>
            <a:r>
              <a:rPr lang="ar-SY" sz="2000" b="1" dirty="0">
                <a:solidFill>
                  <a:srgbClr val="FF0000"/>
                </a:solidFill>
              </a:rPr>
              <a:t> و الغازات</a:t>
            </a:r>
            <a:r>
              <a:rPr lang="ar-SA" sz="2000" b="1" dirty="0">
                <a:solidFill>
                  <a:srgbClr val="FF0000"/>
                </a:solidFill>
              </a:rPr>
              <a:t>:</a:t>
            </a:r>
            <a:endParaRPr lang="en-US" sz="2000" b="1" dirty="0">
              <a:solidFill>
                <a:srgbClr val="FF0000"/>
              </a:solidFill>
            </a:endParaRPr>
          </a:p>
          <a:p>
            <a:pPr algn="r" rtl="1"/>
            <a:r>
              <a:rPr lang="ar-SA" sz="2000" b="1" dirty="0">
                <a:solidFill>
                  <a:srgbClr val="FF0000"/>
                </a:solidFill>
              </a:rPr>
              <a:t>هناك ستة عشر من العناصر الكيميائية المهمة لنمو النبات والبقاء على قيد الحياة. وتنقسم العناصر الغذائية إلى مجموعتين رئيسيتين هما: غير المعدنية والمعدنية</a:t>
            </a:r>
            <a:r>
              <a:rPr lang="en-US" sz="2000" b="1" dirty="0">
                <a:solidFill>
                  <a:srgbClr val="FF0000"/>
                </a:solidFill>
              </a:rPr>
              <a:t>.</a:t>
            </a:r>
            <a:br>
              <a:rPr lang="en-US" sz="2000" b="1" dirty="0">
                <a:solidFill>
                  <a:srgbClr val="FF0000"/>
                </a:solidFill>
              </a:rPr>
            </a:br>
            <a:r>
              <a:rPr lang="ar-SA" sz="2000" b="1" dirty="0">
                <a:solidFill>
                  <a:srgbClr val="FF0000"/>
                </a:solidFill>
              </a:rPr>
              <a:t>والمغذيات غير المعدنية</a:t>
            </a:r>
            <a:r>
              <a:rPr lang="en-US" sz="2000" b="1" dirty="0">
                <a:solidFill>
                  <a:srgbClr val="FF0000"/>
                </a:solidFill>
              </a:rPr>
              <a:t> </a:t>
            </a:r>
            <a:r>
              <a:rPr lang="ar-SA" sz="2000" b="1" dirty="0">
                <a:solidFill>
                  <a:srgbClr val="FF0000"/>
                </a:solidFill>
              </a:rPr>
              <a:t>هي </a:t>
            </a:r>
            <a:r>
              <a:rPr lang="en-US" sz="2000" b="1" dirty="0">
                <a:solidFill>
                  <a:srgbClr val="FF0000"/>
                </a:solidFill>
              </a:rPr>
              <a:t> </a:t>
            </a:r>
            <a:r>
              <a:rPr lang="ar-SA" sz="2000" b="1" dirty="0">
                <a:solidFill>
                  <a:srgbClr val="FF0000"/>
                </a:solidFill>
              </a:rPr>
              <a:t>الهيدروجين</a:t>
            </a:r>
            <a:r>
              <a:rPr lang="en-US" sz="2000" b="1" dirty="0">
                <a:solidFill>
                  <a:srgbClr val="FF0000"/>
                </a:solidFill>
              </a:rPr>
              <a:t>(H)</a:t>
            </a:r>
            <a:r>
              <a:rPr lang="ar-SA" sz="2000" b="1" dirty="0">
                <a:solidFill>
                  <a:srgbClr val="FF0000"/>
                </a:solidFill>
              </a:rPr>
              <a:t>والأكسجين</a:t>
            </a:r>
            <a:r>
              <a:rPr lang="en-US" sz="2000" b="1" dirty="0">
                <a:solidFill>
                  <a:srgbClr val="FF0000"/>
                </a:solidFill>
              </a:rPr>
              <a:t>(O)</a:t>
            </a:r>
            <a:r>
              <a:rPr lang="ar-SA" sz="2000" b="1" dirty="0">
                <a:solidFill>
                  <a:srgbClr val="FF0000"/>
                </a:solidFill>
              </a:rPr>
              <a:t>، والكربون</a:t>
            </a:r>
            <a:r>
              <a:rPr lang="en-US" sz="2000" b="1" dirty="0">
                <a:solidFill>
                  <a:srgbClr val="FF0000"/>
                </a:solidFill>
              </a:rPr>
              <a:t>(C)</a:t>
            </a:r>
            <a:r>
              <a:rPr lang="ar-SA" sz="2000" b="1" dirty="0">
                <a:solidFill>
                  <a:srgbClr val="FF0000"/>
                </a:solidFill>
              </a:rPr>
              <a:t>وتوجد في الهواء والماء</a:t>
            </a:r>
            <a:r>
              <a:rPr lang="en-US" sz="2000" b="1" dirty="0">
                <a:solidFill>
                  <a:srgbClr val="FF0000"/>
                </a:solidFill>
              </a:rPr>
              <a:t>.</a:t>
            </a:r>
            <a:br>
              <a:rPr lang="en-US" sz="2000" b="1" dirty="0">
                <a:solidFill>
                  <a:srgbClr val="FF0000"/>
                </a:solidFill>
              </a:rPr>
            </a:br>
            <a:r>
              <a:rPr lang="ar-SA" sz="2000" b="1" dirty="0">
                <a:solidFill>
                  <a:srgbClr val="FF0000"/>
                </a:solidFill>
              </a:rPr>
              <a:t>وتتم في عملية التركيب الضوئي، تستخدم النباتات الطاقة من الشمس لتغيير ثاني أكسيد الكربون</a:t>
            </a:r>
            <a:r>
              <a:rPr lang="en-US" sz="2000" b="1" dirty="0">
                <a:solidFill>
                  <a:srgbClr val="FF0000"/>
                </a:solidFill>
              </a:rPr>
              <a:t>(CO2)</a:t>
            </a:r>
            <a:r>
              <a:rPr lang="ar-SY" sz="2000" b="1" dirty="0">
                <a:solidFill>
                  <a:srgbClr val="FF0000"/>
                </a:solidFill>
              </a:rPr>
              <a:t> الكربون و</a:t>
            </a:r>
            <a:r>
              <a:rPr lang="ar-SA" sz="2000" b="1" dirty="0">
                <a:solidFill>
                  <a:srgbClr val="FF0000"/>
                </a:solidFill>
              </a:rPr>
              <a:t>الأوكسجين</a:t>
            </a:r>
            <a:r>
              <a:rPr lang="en-US" sz="2000" b="1" dirty="0">
                <a:solidFill>
                  <a:srgbClr val="FF0000"/>
                </a:solidFill>
              </a:rPr>
              <a:t>) </a:t>
            </a:r>
            <a:r>
              <a:rPr lang="ar-SA" sz="2000" b="1" dirty="0">
                <a:solidFill>
                  <a:srgbClr val="FF0000"/>
                </a:solidFill>
              </a:rPr>
              <a:t>والماء  -</a:t>
            </a:r>
            <a:r>
              <a:rPr lang="en-US" sz="2000" b="1" dirty="0">
                <a:solidFill>
                  <a:srgbClr val="FF0000"/>
                </a:solidFill>
              </a:rPr>
              <a:t>(H2O</a:t>
            </a:r>
            <a:r>
              <a:rPr lang="ar-SA" sz="2000" b="1" dirty="0">
                <a:solidFill>
                  <a:srgbClr val="FF0000"/>
                </a:solidFill>
              </a:rPr>
              <a:t>والهيدروجين والأوكسجين</a:t>
            </a:r>
            <a:r>
              <a:rPr lang="en-US" sz="2000" b="1" dirty="0">
                <a:solidFill>
                  <a:srgbClr val="FF0000"/>
                </a:solidFill>
              </a:rPr>
              <a:t>) </a:t>
            </a:r>
            <a:r>
              <a:rPr lang="ar-SA" sz="2000" b="1" dirty="0" smtClean="0">
                <a:solidFill>
                  <a:srgbClr val="FF0000"/>
                </a:solidFill>
              </a:rPr>
              <a:t>إلى لنشويات والسكريات.                               </a:t>
            </a:r>
            <a:r>
              <a:rPr lang="en-US" sz="2000" b="1" dirty="0" smtClean="0">
                <a:solidFill>
                  <a:srgbClr val="FF0000"/>
                </a:solidFill>
              </a:rPr>
              <a:t>.</a:t>
            </a:r>
            <a:r>
              <a:rPr lang="en-US" sz="2000" b="1" dirty="0">
                <a:solidFill>
                  <a:srgbClr val="FF0000"/>
                </a:solidFill>
              </a:rPr>
              <a:t/>
            </a:r>
            <a:br>
              <a:rPr lang="en-US" sz="2000" b="1" dirty="0">
                <a:solidFill>
                  <a:srgbClr val="FF0000"/>
                </a:solidFill>
              </a:rPr>
            </a:br>
            <a:endParaRPr lang="en-US" sz="2400" b="1" dirty="0" smtClean="0">
              <a:solidFill>
                <a:srgbClr val="FF0000"/>
              </a:solidFill>
            </a:endParaRPr>
          </a:p>
          <a:p>
            <a:pPr algn="r" rtl="1">
              <a:buNone/>
            </a:pPr>
            <a:endParaRPr lang="ar-SY" sz="4800" b="1" dirty="0" smtClean="0">
              <a:solidFill>
                <a:srgbClr val="FF0000"/>
              </a:solidFill>
            </a:endParaRPr>
          </a:p>
          <a:p>
            <a:pPr algn="r" rtl="1"/>
            <a:endParaRPr lang="ar-SY" sz="4800" b="1" dirty="0">
              <a:solidFill>
                <a:srgbClr val="FF0000"/>
              </a:solidFill>
            </a:endParaRPr>
          </a:p>
          <a:p>
            <a:pPr algn="r" rtl="1">
              <a:buNone/>
            </a:pPr>
            <a:endParaRPr lang="ar-SY" sz="4800" b="1" dirty="0" smtClean="0">
              <a:solidFill>
                <a:srgbClr val="FF0000"/>
              </a:solidFill>
            </a:endParaRPr>
          </a:p>
          <a:p>
            <a:pPr algn="r" rtl="1"/>
            <a:endParaRPr lang="ar-SY" sz="4800" b="1" dirty="0">
              <a:solidFill>
                <a:srgbClr val="FF0000"/>
              </a:solidFill>
            </a:endParaRPr>
          </a:p>
          <a:p>
            <a:pPr algn="r" rtl="1">
              <a:buNone/>
            </a:pPr>
            <a:endParaRPr lang="ar-SY" sz="4800" b="1" dirty="0" smtClean="0">
              <a:solidFill>
                <a:srgbClr val="FF0000"/>
              </a:solidFill>
            </a:endParaRPr>
          </a:p>
          <a:p>
            <a:pPr algn="r" rtl="1"/>
            <a:endParaRPr lang="ar-SA" b="1"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lnSpcReduction="10000"/>
          </a:bodyPr>
          <a:lstStyle/>
          <a:p>
            <a:pPr algn="just" rtl="1"/>
            <a:r>
              <a:rPr lang="ar-SA" sz="2400" b="1" dirty="0">
                <a:solidFill>
                  <a:srgbClr val="FF0000"/>
                </a:solidFill>
              </a:rPr>
              <a:t>أما العناصر الباقية وعدها ثلاثة عشر فهي تأتي من التربة والماء من خلال عملية امتصاص جذور النباتات لها، وغالبا فان التربة الزراعية لا تتوفر فيها كافة هذه العناصر دفعة واحدة لنمو صحي لمختلف أنواع المحاصيل ولهذا يستخدم المزارع والبستاني الأسمدة لإضافة المواد المعدنية للتربة</a:t>
            </a:r>
            <a:r>
              <a:rPr lang="en-US" sz="2400" b="1" dirty="0">
                <a:solidFill>
                  <a:srgbClr val="FF0000"/>
                </a:solidFill>
              </a:rPr>
              <a:t>.</a:t>
            </a:r>
          </a:p>
          <a:p>
            <a:pPr algn="just" rtl="1"/>
            <a:r>
              <a:rPr lang="ar-SA" sz="2400" b="1" dirty="0">
                <a:solidFill>
                  <a:srgbClr val="FF0000"/>
                </a:solidFill>
              </a:rPr>
              <a:t>وتقسم العناصر الغذائية  المعدنية إلى مجموعتين:</a:t>
            </a:r>
            <a:endParaRPr lang="en-US" sz="2400" b="1" dirty="0">
              <a:solidFill>
                <a:srgbClr val="FF0000"/>
              </a:solidFill>
            </a:endParaRPr>
          </a:p>
          <a:p>
            <a:pPr algn="just" rtl="1"/>
            <a:r>
              <a:rPr lang="ar-SA" sz="2400" b="1" dirty="0">
                <a:solidFill>
                  <a:srgbClr val="FF0000"/>
                </a:solidFill>
              </a:rPr>
              <a:t>المغذيات الكبرى والمغذيات الدقيقة:</a:t>
            </a:r>
            <a:endParaRPr lang="en-US" sz="2400" b="1" dirty="0">
              <a:solidFill>
                <a:srgbClr val="FF0000"/>
              </a:solidFill>
            </a:endParaRPr>
          </a:p>
          <a:p>
            <a:pPr algn="just" rtl="1"/>
            <a:r>
              <a:rPr lang="ar-SA" sz="2400" b="1" dirty="0">
                <a:solidFill>
                  <a:srgbClr val="FF0000"/>
                </a:solidFill>
              </a:rPr>
              <a:t>ويمكن تقسيم المغذيات الكبرى إلى مجموعتين:</a:t>
            </a:r>
            <a:endParaRPr lang="en-US" sz="2400" b="1" dirty="0">
              <a:solidFill>
                <a:srgbClr val="FF0000"/>
              </a:solidFill>
            </a:endParaRPr>
          </a:p>
          <a:p>
            <a:pPr lvl="0" algn="just" rtl="1"/>
            <a:r>
              <a:rPr lang="ar-SA" sz="2400" b="1" dirty="0">
                <a:solidFill>
                  <a:srgbClr val="FF0000"/>
                </a:solidFill>
              </a:rPr>
              <a:t>العناصر الأساسية والعناصر الثانوية:</a:t>
            </a:r>
            <a:endParaRPr lang="en-US" sz="2400" b="1" dirty="0">
              <a:solidFill>
                <a:srgbClr val="FF0000"/>
              </a:solidFill>
            </a:endParaRPr>
          </a:p>
          <a:p>
            <a:pPr algn="just" rtl="1"/>
            <a:r>
              <a:rPr lang="ar-SA" sz="2400" b="1" dirty="0">
                <a:solidFill>
                  <a:srgbClr val="FF0000"/>
                </a:solidFill>
              </a:rPr>
              <a:t>العناصر الغذائية الأساسية هي النتروجين والبوتاسيوم والفسفور وعادة تعاني الترب من نقصهما, لان النباتات تستخدم كميات كبيرة من اجل النمو والبقاء على قيد الحياة.</a:t>
            </a:r>
            <a:endParaRPr lang="en-US" sz="2400" b="1" dirty="0">
              <a:solidFill>
                <a:srgbClr val="FF0000"/>
              </a:solidFill>
            </a:endParaRPr>
          </a:p>
          <a:p>
            <a:pPr algn="just" rtl="1"/>
            <a:r>
              <a:rPr lang="ar-SA" sz="2400" b="1" dirty="0">
                <a:solidFill>
                  <a:srgbClr val="FF0000"/>
                </a:solidFill>
              </a:rPr>
              <a:t>أما العناصر الغذائية الثانوية: فهي الكالسيوم والمغنسيوم والكبريت عادة ما تكون هناك ما يكفي من هذه العناصر الغذائية في التربة تسد حاجة النباتات بحيث لا يتم إضافتهم بشكل دائمي. ويتم إضافة كميات كبيرة من الكالسيوم والمغنسيوم عند إضافة الجير إلى التربة الحامضية لتعديل ال </a:t>
            </a:r>
            <a:r>
              <a:rPr lang="en-US" sz="2400" b="1" dirty="0" err="1">
                <a:solidFill>
                  <a:srgbClr val="FF0000"/>
                </a:solidFill>
              </a:rPr>
              <a:t>Ph</a:t>
            </a:r>
            <a:r>
              <a:rPr lang="ar-SA" sz="2400" b="1" dirty="0">
                <a:solidFill>
                  <a:srgbClr val="FF0000"/>
                </a:solidFill>
              </a:rPr>
              <a:t> , </a:t>
            </a:r>
            <a:r>
              <a:rPr lang="ar-SY" sz="2400" b="1" dirty="0">
                <a:solidFill>
                  <a:srgbClr val="FF0000"/>
                </a:solidFill>
              </a:rPr>
              <a:t>أما</a:t>
            </a:r>
            <a:r>
              <a:rPr lang="ar-SA" sz="2400" b="1" dirty="0">
                <a:solidFill>
                  <a:srgbClr val="FF0000"/>
                </a:solidFill>
              </a:rPr>
              <a:t> الكبريت فيتم العثور عليه بكميات كافية من التحلل البطيء للمواد العضوية في التربة .</a:t>
            </a:r>
            <a:endParaRPr lang="en-US" sz="2400" b="1" dirty="0">
              <a:solidFill>
                <a:srgbClr val="FF0000"/>
              </a:solidFill>
            </a:endParaRPr>
          </a:p>
          <a:p>
            <a:pPr algn="r" rtl="1">
              <a:buNone/>
            </a:pPr>
            <a:endParaRPr lang="en-US" sz="2400" b="1" dirty="0" smtClean="0">
              <a:solidFill>
                <a:srgbClr val="FF0000"/>
              </a:solidFill>
            </a:endParaRPr>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397691"/>
          </a:xfrm>
        </p:spPr>
        <p:txBody>
          <a:bodyPr>
            <a:normAutofit/>
          </a:bodyPr>
          <a:lstStyle/>
          <a:p>
            <a:pPr algn="just" rtl="1"/>
            <a:r>
              <a:rPr lang="ar-SA" b="1" dirty="0" smtClean="0">
                <a:solidFill>
                  <a:srgbClr val="FF0000"/>
                </a:solidFill>
              </a:rPr>
              <a:t>المغذيات الصغرى أو الدقيقة:</a:t>
            </a:r>
            <a:endParaRPr lang="en-US" b="1" dirty="0" smtClean="0">
              <a:solidFill>
                <a:srgbClr val="FF0000"/>
              </a:solidFill>
            </a:endParaRPr>
          </a:p>
          <a:p>
            <a:pPr algn="just" rtl="1"/>
            <a:r>
              <a:rPr lang="ar-SA" b="1" dirty="0" smtClean="0">
                <a:solidFill>
                  <a:srgbClr val="FF0000"/>
                </a:solidFill>
              </a:rPr>
              <a:t>المغذيات الدقيقة هي تلك العناصر الأساسية لنمو النباتات والتي تحتاجها بكميات صغيرة جدا فقط, وتسمى في بعض الأحيان هذه العناصر بالصغرى أو العناصر النادرة، والمغذيات الدقيقة هي </a:t>
            </a:r>
            <a:r>
              <a:rPr lang="ar-SA" b="1" dirty="0" err="1" smtClean="0">
                <a:solidFill>
                  <a:srgbClr val="FF0000"/>
                </a:solidFill>
              </a:rPr>
              <a:t>البورون</a:t>
            </a:r>
            <a:r>
              <a:rPr lang="en-US" b="1" dirty="0" smtClean="0">
                <a:solidFill>
                  <a:srgbClr val="FF0000"/>
                </a:solidFill>
              </a:rPr>
              <a:t> </a:t>
            </a:r>
            <a:r>
              <a:rPr lang="ar-SA" b="1" dirty="0" smtClean="0">
                <a:solidFill>
                  <a:srgbClr val="FF0000"/>
                </a:solidFill>
              </a:rPr>
              <a:t>والنحاس والحديد، </a:t>
            </a:r>
            <a:r>
              <a:rPr lang="ar-SA" b="1" dirty="0" err="1" smtClean="0">
                <a:solidFill>
                  <a:srgbClr val="FF0000"/>
                </a:solidFill>
              </a:rPr>
              <a:t>كلوريد</a:t>
            </a:r>
            <a:r>
              <a:rPr lang="ar-SA" b="1" dirty="0" smtClean="0">
                <a:solidFill>
                  <a:srgbClr val="FF0000"/>
                </a:solidFill>
              </a:rPr>
              <a:t>، </a:t>
            </a:r>
            <a:r>
              <a:rPr lang="ar-SA" b="1" dirty="0" err="1" smtClean="0">
                <a:solidFill>
                  <a:srgbClr val="FF0000"/>
                </a:solidFill>
              </a:rPr>
              <a:t>المنغنيز</a:t>
            </a:r>
            <a:r>
              <a:rPr lang="ar-SA" b="1" dirty="0" smtClean="0">
                <a:solidFill>
                  <a:srgbClr val="FF0000"/>
                </a:solidFill>
              </a:rPr>
              <a:t>، </a:t>
            </a:r>
            <a:r>
              <a:rPr lang="ar-SA" b="1" dirty="0" err="1" smtClean="0">
                <a:solidFill>
                  <a:srgbClr val="FF0000"/>
                </a:solidFill>
              </a:rPr>
              <a:t>الموليبدينوم</a:t>
            </a:r>
            <a:r>
              <a:rPr lang="ar-SA" b="1" dirty="0" smtClean="0">
                <a:solidFill>
                  <a:srgbClr val="FF0000"/>
                </a:solidFill>
              </a:rPr>
              <a:t>  والزنك.على الرغم من صِغر هذه الكمية في النبات إلا إنها تكفى لإعطاء النمو الأمثل للنبات </a:t>
            </a:r>
            <a:r>
              <a:rPr lang="ar-SA" b="1" dirty="0" err="1" smtClean="0">
                <a:solidFill>
                  <a:srgbClr val="FF0000"/>
                </a:solidFill>
              </a:rPr>
              <a:t>و</a:t>
            </a:r>
            <a:r>
              <a:rPr lang="ar-SA" b="1" dirty="0" smtClean="0">
                <a:solidFill>
                  <a:srgbClr val="FF0000"/>
                </a:solidFill>
              </a:rPr>
              <a:t> المحصول</a:t>
            </a:r>
            <a:r>
              <a:rPr lang="en-US" b="1" dirty="0" smtClean="0">
                <a:solidFill>
                  <a:srgbClr val="FF0000"/>
                </a:solidFill>
              </a:rPr>
              <a:t>.</a:t>
            </a:r>
            <a:r>
              <a:rPr lang="ar-SA" b="1" dirty="0" smtClean="0">
                <a:solidFill>
                  <a:srgbClr val="FF0000"/>
                </a:solidFill>
              </a:rPr>
              <a:t>وتكمن فاعلية العناصر الصغرى في زيادة نمو ونشاط النباتات إلى قدرتها على تغيير تكافؤها داخل النبات مما يزيد من نشاط الإنزيمات اللازمة للعمليات الحيوية المختلفة</a:t>
            </a:r>
            <a:r>
              <a:rPr lang="en-US" b="1" dirty="0" smtClean="0">
                <a:solidFill>
                  <a:srgbClr val="FF0000"/>
                </a:solidFill>
              </a:rPr>
              <a:t>.</a:t>
            </a:r>
            <a:r>
              <a:rPr lang="ar-SA" b="1" dirty="0" smtClean="0">
                <a:solidFill>
                  <a:srgbClr val="FF0000"/>
                </a:solidFill>
              </a:rPr>
              <a:t> وان إعادة تدوير المواد العضوية مثل قصاصات الحشائش وأوراق الأشجار هو وسيلة ممتازة لتوفير المغذيات الدقيقة(فضلا عن المواد الغذائية الرئيسية) لنمو النباتات.</a:t>
            </a:r>
            <a:endParaRPr lang="en-US" b="1" dirty="0" smtClean="0">
              <a:solidFill>
                <a:srgbClr val="FF0000"/>
              </a:solidFill>
            </a:endParaRPr>
          </a:p>
          <a:p>
            <a:endParaRPr lang="en-US"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r>
              <a:rPr lang="ar-SY" sz="1600" b="1" dirty="0" smtClean="0"/>
              <a:t> </a:t>
            </a:r>
            <a:endParaRPr lang="en-US" sz="1600" b="1" dirty="0" smtClean="0"/>
          </a:p>
          <a:p>
            <a:pPr lvl="0" algn="r" rtl="1"/>
            <a:r>
              <a:rPr lang="ar-SA" sz="3000" b="1" dirty="0">
                <a:solidFill>
                  <a:srgbClr val="0070C0"/>
                </a:solidFill>
              </a:rPr>
              <a:t>المحاضرة العاشرة (طرائق تصنيف النبات):</a:t>
            </a:r>
            <a:r>
              <a:rPr lang="ar-SA" sz="3000" b="1" dirty="0">
                <a:solidFill>
                  <a:srgbClr val="FF0000"/>
                </a:solidFill>
              </a:rPr>
              <a:t> </a:t>
            </a:r>
            <a:endParaRPr lang="ar-SA" sz="3000" b="1" dirty="0" smtClean="0">
              <a:solidFill>
                <a:srgbClr val="FF0000"/>
              </a:solidFill>
            </a:endParaRPr>
          </a:p>
          <a:p>
            <a:pPr lvl="0" algn="r" rtl="1"/>
            <a:r>
              <a:rPr lang="ar-SA" sz="3000" b="1" dirty="0" smtClean="0">
                <a:solidFill>
                  <a:srgbClr val="FF0000"/>
                </a:solidFill>
              </a:rPr>
              <a:t>صنفت </a:t>
            </a:r>
            <a:r>
              <a:rPr lang="ar-SA" sz="3000" b="1" dirty="0">
                <a:solidFill>
                  <a:srgbClr val="FF0000"/>
                </a:solidFill>
              </a:rPr>
              <a:t>النباتات </a:t>
            </a:r>
            <a:r>
              <a:rPr lang="ar-SA" sz="3000" b="1" dirty="0" smtClean="0">
                <a:solidFill>
                  <a:srgbClr val="FF0000"/>
                </a:solidFill>
              </a:rPr>
              <a:t>حسب: </a:t>
            </a:r>
            <a:endParaRPr lang="en-US" sz="3000" b="1" dirty="0">
              <a:solidFill>
                <a:srgbClr val="FF0000"/>
              </a:solidFill>
            </a:endParaRPr>
          </a:p>
          <a:p>
            <a:pPr lvl="0" algn="just" rtl="1"/>
            <a:r>
              <a:rPr lang="ar-SA" sz="2400" b="1" dirty="0">
                <a:solidFill>
                  <a:srgbClr val="FF0000"/>
                </a:solidFill>
              </a:rPr>
              <a:t>تركيب النبات إلى :</a:t>
            </a:r>
            <a:endParaRPr lang="en-US" sz="2400" b="1" dirty="0">
              <a:solidFill>
                <a:srgbClr val="FF0000"/>
              </a:solidFill>
            </a:endParaRPr>
          </a:p>
          <a:p>
            <a:pPr lvl="0" algn="just" rtl="1"/>
            <a:r>
              <a:rPr lang="ar-SA" sz="2400" b="1" dirty="0">
                <a:solidFill>
                  <a:srgbClr val="FF0000"/>
                </a:solidFill>
              </a:rPr>
              <a:t>قسم الطحالب عديدة الخلايا: تتواجد في البيئات المائية العذبة والمالحة وفي بقايا الأشجار والصخور التي توجد في التربة الرطبة, وأجسامها لا تتمايز إلى جذور وسيقان وأوراق حيث أن لها أحجام مختلفة فبعضها عبارة عن خيوط (الاسبيروجيرا) وبعضها مستعمرات وبعضها معقد يصل طوله مئات الأمتار. كما تحتوي على صبغة رئيسية (اليخضور) للقيام بعملية البناء الضوئي وهناك أصباغ أخرى لتعطيها ألوان مميزة. أما الفائض من عملية البناء الضوئي يتجمع فيها بمراكز على هيئة نشا. وتصنف حسب أنواع الأصباغ إلى :</a:t>
            </a:r>
            <a:endParaRPr lang="en-US" sz="2400" b="1" dirty="0">
              <a:solidFill>
                <a:srgbClr val="FF0000"/>
              </a:solidFill>
            </a:endParaRPr>
          </a:p>
          <a:p>
            <a:pPr lvl="0" algn="just" rtl="1"/>
            <a:r>
              <a:rPr lang="ar-SA" sz="2400" b="1" dirty="0">
                <a:solidFill>
                  <a:srgbClr val="FF0000"/>
                </a:solidFill>
              </a:rPr>
              <a:t>قسم الطحالب الخضراء – ب- قسم الطحالب البنية – ج- قسم الطحالب الحمراء.</a:t>
            </a:r>
            <a:endParaRPr lang="en-US" sz="2400" b="1" dirty="0">
              <a:solidFill>
                <a:srgbClr val="FF0000"/>
              </a:solidFill>
            </a:endParaRPr>
          </a:p>
          <a:p>
            <a:pPr>
              <a:buNone/>
            </a:pPr>
            <a:endParaRPr lang="ar-SY" sz="4800" b="1" dirty="0" smtClean="0"/>
          </a:p>
          <a:p>
            <a:endParaRPr lang="ar-SY" sz="4800" b="1" dirty="0"/>
          </a:p>
          <a:p>
            <a:pPr>
              <a:buNone/>
            </a:pPr>
            <a:endParaRPr lang="ar-SY" sz="4800" b="1" dirty="0" smtClean="0"/>
          </a:p>
          <a:p>
            <a:endParaRPr lang="ar-SY" sz="4800" b="1" dirty="0"/>
          </a:p>
          <a:p>
            <a:pPr>
              <a:buNone/>
            </a:pPr>
            <a:endParaRPr lang="ar-SY" sz="4800" b="1" dirty="0" smtClean="0"/>
          </a:p>
          <a:p>
            <a:endParaRPr lang="ar-SA"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473891"/>
          </a:xfrm>
        </p:spPr>
        <p:txBody>
          <a:bodyPr>
            <a:normAutofit/>
          </a:bodyPr>
          <a:lstStyle/>
          <a:p>
            <a:pPr algn="just" rtl="1"/>
            <a:r>
              <a:rPr lang="ar-SA" b="1" dirty="0" smtClean="0">
                <a:solidFill>
                  <a:srgbClr val="FF0000"/>
                </a:solidFill>
              </a:rPr>
              <a:t>قسم النباتات </a:t>
            </a:r>
            <a:r>
              <a:rPr lang="ar-SA" b="1" dirty="0" err="1" smtClean="0">
                <a:solidFill>
                  <a:srgbClr val="FF0000"/>
                </a:solidFill>
              </a:rPr>
              <a:t>الحزازية</a:t>
            </a:r>
            <a:r>
              <a:rPr lang="ar-SA" b="1" dirty="0" smtClean="0">
                <a:solidFill>
                  <a:srgbClr val="FF0000"/>
                </a:solidFill>
              </a:rPr>
              <a:t>: تمتاز هذه النباتات بأنها نباتات خضراء أحجامها صغيرة تنمو في المياه والمناطق الرطبة الظليلة, ولا تحتوي على أوراق أو سيقان أو جذور حقيقة ولكن لها أشباه الجذور وسيقان وأوراق. كما أنها لا تحتوي على أنسجة </a:t>
            </a:r>
            <a:r>
              <a:rPr lang="ar-SA" b="1" dirty="0" err="1" smtClean="0">
                <a:solidFill>
                  <a:srgbClr val="FF0000"/>
                </a:solidFill>
              </a:rPr>
              <a:t>دعامية</a:t>
            </a:r>
            <a:r>
              <a:rPr lang="ar-SA" b="1" dirty="0" smtClean="0">
                <a:solidFill>
                  <a:srgbClr val="FF0000"/>
                </a:solidFill>
              </a:rPr>
              <a:t> أو وعائية ( خشب – لحاء) وفيها الأمشاج المذكرة متحركة والمؤنثة ساكنة. تشتمل دورة حياتها على ظاهرة تبادل (تعاقب) الأجيال والجيل </a:t>
            </a:r>
            <a:r>
              <a:rPr lang="ar-SA" b="1" dirty="0" err="1" smtClean="0">
                <a:solidFill>
                  <a:srgbClr val="FF0000"/>
                </a:solidFill>
              </a:rPr>
              <a:t>المشيجي</a:t>
            </a:r>
            <a:r>
              <a:rPr lang="ar-SA" b="1" dirty="0" smtClean="0">
                <a:solidFill>
                  <a:srgbClr val="FF0000"/>
                </a:solidFill>
              </a:rPr>
              <a:t> هو السائد على الجيل </a:t>
            </a:r>
            <a:r>
              <a:rPr lang="ar-SA" b="1" dirty="0" err="1" smtClean="0">
                <a:solidFill>
                  <a:srgbClr val="FF0000"/>
                </a:solidFill>
              </a:rPr>
              <a:t>البوغي</a:t>
            </a:r>
            <a:r>
              <a:rPr lang="ar-SA" b="1" dirty="0" smtClean="0">
                <a:solidFill>
                  <a:srgbClr val="FF0000"/>
                </a:solidFill>
              </a:rPr>
              <a:t>.  تحافظ </a:t>
            </a:r>
            <a:r>
              <a:rPr lang="ar-SA" b="1" dirty="0" err="1" smtClean="0">
                <a:solidFill>
                  <a:srgbClr val="FF0000"/>
                </a:solidFill>
              </a:rPr>
              <a:t>الحزازيات</a:t>
            </a:r>
            <a:r>
              <a:rPr lang="ar-SA" b="1" dirty="0" smtClean="0">
                <a:solidFill>
                  <a:srgbClr val="FF0000"/>
                </a:solidFill>
              </a:rPr>
              <a:t> على التربة من الانجراف وتكون تربة صالحة للزراعة كما أنها تمتص مياه الأمطار وبالتالي تحافظ على عدم فقدان الماء.</a:t>
            </a:r>
            <a:endParaRPr lang="en-US" sz="2800" b="1" dirty="0" smtClean="0">
              <a:solidFill>
                <a:srgbClr val="FF0000"/>
              </a:solidFill>
            </a:endParaRPr>
          </a:p>
          <a:p>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lvl="0" algn="just" rtl="1"/>
            <a:r>
              <a:rPr lang="ar-SY" sz="1600" dirty="0" smtClean="0"/>
              <a:t> </a:t>
            </a:r>
            <a:r>
              <a:rPr lang="ar-SA" sz="2400" dirty="0"/>
              <a:t> </a:t>
            </a:r>
            <a:endParaRPr lang="ar-SA" sz="2400" dirty="0" smtClean="0"/>
          </a:p>
          <a:p>
            <a:pPr lvl="0" algn="just" rtl="1"/>
            <a:r>
              <a:rPr lang="ar-SA" sz="2400" b="1" dirty="0" smtClean="0">
                <a:solidFill>
                  <a:srgbClr val="FF0000"/>
                </a:solidFill>
              </a:rPr>
              <a:t>تصنف </a:t>
            </a:r>
            <a:r>
              <a:rPr lang="ar-SA" sz="2400" b="1" dirty="0">
                <a:solidFill>
                  <a:srgbClr val="FF0000"/>
                </a:solidFill>
              </a:rPr>
              <a:t>الحزازيات إلى (أ- طائفة الحزازيات المنبطحة – طائفة الحزازيات القائمة).</a:t>
            </a:r>
            <a:endParaRPr lang="en-US" sz="2400" b="1" dirty="0">
              <a:solidFill>
                <a:srgbClr val="FF0000"/>
              </a:solidFill>
            </a:endParaRPr>
          </a:p>
          <a:p>
            <a:pPr lvl="0" algn="just" rtl="1"/>
            <a:r>
              <a:rPr lang="ar-SA" sz="2400" b="1" dirty="0">
                <a:solidFill>
                  <a:srgbClr val="FF0000"/>
                </a:solidFill>
              </a:rPr>
              <a:t>قسم النباتات الوعائية :</a:t>
            </a:r>
            <a:r>
              <a:rPr lang="ar-SY" sz="2400" b="1" dirty="0">
                <a:solidFill>
                  <a:srgbClr val="FF0000"/>
                </a:solidFill>
              </a:rPr>
              <a:t> تحتوي هذه النباتات على انسجه وعائية ( خشب ولحاء) وان الجيل البوغي هو السائد على الجيل المشيجي , ويتمايز النبات البوغي إلى جذور وأوراق وسيقان حقيقية وتكون أحجامها كبيرة جداً مقارنة بالحزازيات وتصنف إلى</a:t>
            </a:r>
            <a:r>
              <a:rPr lang="ar-SY" sz="2400" b="1" dirty="0" smtClean="0">
                <a:solidFill>
                  <a:srgbClr val="FF0000"/>
                </a:solidFill>
              </a:rPr>
              <a:t>:</a:t>
            </a:r>
            <a:endParaRPr lang="ar-SA" sz="2400" b="1" dirty="0" smtClean="0">
              <a:solidFill>
                <a:srgbClr val="FF0000"/>
              </a:solidFill>
            </a:endParaRPr>
          </a:p>
          <a:p>
            <a:pPr lvl="0" algn="just" rtl="1"/>
            <a:endParaRPr lang="en-US" sz="2400" b="1" dirty="0">
              <a:solidFill>
                <a:srgbClr val="FF0000"/>
              </a:solidFill>
            </a:endParaRPr>
          </a:p>
          <a:p>
            <a:pPr lvl="0" algn="just" rtl="1"/>
            <a:r>
              <a:rPr lang="ar-SY" sz="2400" b="1" dirty="0">
                <a:solidFill>
                  <a:srgbClr val="FF0000"/>
                </a:solidFill>
              </a:rPr>
              <a:t>نباتات لا بذرية (طائفة السرخسيات)</a:t>
            </a:r>
            <a:endParaRPr lang="en-US" sz="2400" b="1" dirty="0">
              <a:solidFill>
                <a:srgbClr val="FF0000"/>
              </a:solidFill>
            </a:endParaRPr>
          </a:p>
          <a:p>
            <a:pPr lvl="0" algn="just" rtl="1"/>
            <a:r>
              <a:rPr lang="ar-SY" sz="2400" b="1" dirty="0">
                <a:solidFill>
                  <a:srgbClr val="FF0000"/>
                </a:solidFill>
              </a:rPr>
              <a:t>نباتات بذرية ( عارية البذور – مغطاة البذور)</a:t>
            </a:r>
            <a:endParaRPr lang="en-US" sz="2400" b="1" dirty="0">
              <a:solidFill>
                <a:srgbClr val="FF0000"/>
              </a:solidFill>
            </a:endParaRPr>
          </a:p>
          <a:p>
            <a:pPr algn="just" rtl="1"/>
            <a:r>
              <a:rPr lang="ar-SA" sz="2400" b="1" dirty="0">
                <a:solidFill>
                  <a:srgbClr val="FF0000"/>
                </a:solidFill>
              </a:rPr>
              <a:t>مغطاة البذور تقسم إلى ( ذوات الفلقة الواحدة – ذوات الفلقتين)</a:t>
            </a:r>
            <a:endParaRPr lang="en-US" sz="2400" b="1" dirty="0">
              <a:solidFill>
                <a:srgbClr val="FF0000"/>
              </a:solidFill>
            </a:endParaRPr>
          </a:p>
          <a:p>
            <a:pPr algn="r" rtl="1">
              <a:buNone/>
            </a:pPr>
            <a:endParaRPr lang="en-US" sz="1600" b="1" dirty="0" smtClean="0">
              <a:solidFill>
                <a:srgbClr val="FF0000"/>
              </a:solidFill>
            </a:endParaRPr>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943600"/>
          </a:xfrm>
        </p:spPr>
        <p:txBody>
          <a:bodyPr>
            <a:normAutofit/>
          </a:bodyPr>
          <a:lstStyle/>
          <a:p>
            <a:pPr lvl="0" algn="just" rtl="1"/>
            <a:r>
              <a:rPr lang="ar-SA" b="1" dirty="0" smtClean="0">
                <a:solidFill>
                  <a:srgbClr val="FF0000"/>
                </a:solidFill>
              </a:rPr>
              <a:t>استعمال </a:t>
            </a:r>
            <a:r>
              <a:rPr lang="ar-SA" b="1" dirty="0" err="1" smtClean="0">
                <a:solidFill>
                  <a:srgbClr val="FF0000"/>
                </a:solidFill>
              </a:rPr>
              <a:t>العوائل</a:t>
            </a:r>
            <a:r>
              <a:rPr lang="ar-SA" b="1" dirty="0" smtClean="0">
                <a:solidFill>
                  <a:srgbClr val="FF0000"/>
                </a:solidFill>
              </a:rPr>
              <a:t> النباتية :</a:t>
            </a:r>
            <a:endParaRPr lang="en-US" b="1" dirty="0" smtClean="0">
              <a:solidFill>
                <a:srgbClr val="FF0000"/>
              </a:solidFill>
            </a:endParaRPr>
          </a:p>
          <a:p>
            <a:pPr lvl="0" algn="just" rtl="1"/>
            <a:r>
              <a:rPr lang="ar-SA" b="1" dirty="0" smtClean="0">
                <a:solidFill>
                  <a:srgbClr val="FF0000"/>
                </a:solidFill>
              </a:rPr>
              <a:t>ذوات الفلقة الواحدة:</a:t>
            </a:r>
            <a:endParaRPr lang="en-US" b="1" dirty="0" smtClean="0">
              <a:solidFill>
                <a:srgbClr val="FF0000"/>
              </a:solidFill>
            </a:endParaRPr>
          </a:p>
          <a:p>
            <a:pPr algn="just" rtl="1"/>
            <a:r>
              <a:rPr lang="ar-SA" b="1" dirty="0" smtClean="0">
                <a:solidFill>
                  <a:srgbClr val="FF0000"/>
                </a:solidFill>
              </a:rPr>
              <a:t>1- العائلة النجيلية:النباتات حولية أو معمرة ، عشبية عادة والقليل منها ذو سيقان خشبية قد تصل إلى ارتفاعات كبيرة كما في الغاب. أما النباتات الاقتصادية فيها يستعمل معظمها كغذاء نشوي مثل القمح والشعير والذرة الشامية وقصب السكر الذي يستخدم في استخراج السكر.</a:t>
            </a:r>
            <a:endParaRPr lang="en-US" b="1" dirty="0" smtClean="0">
              <a:solidFill>
                <a:srgbClr val="FF0000"/>
              </a:solidFill>
            </a:endParaRPr>
          </a:p>
          <a:p>
            <a:pPr algn="just" rtl="1"/>
            <a:r>
              <a:rPr lang="ar-SA" b="1" dirty="0" smtClean="0">
                <a:solidFill>
                  <a:srgbClr val="FF0000"/>
                </a:solidFill>
              </a:rPr>
              <a:t>2- العائلة </a:t>
            </a:r>
            <a:r>
              <a:rPr lang="ar-SA" b="1" dirty="0" err="1" smtClean="0">
                <a:solidFill>
                  <a:srgbClr val="FF0000"/>
                </a:solidFill>
              </a:rPr>
              <a:t>النخيلية</a:t>
            </a:r>
            <a:r>
              <a:rPr lang="ar-SA" b="1" dirty="0" smtClean="0">
                <a:solidFill>
                  <a:srgbClr val="FF0000"/>
                </a:solidFill>
              </a:rPr>
              <a:t>: النباتات أشجار عادة لها ساق قائمة كبيرة , الأوراق مركبة </a:t>
            </a:r>
            <a:r>
              <a:rPr lang="ar-SA" b="1" dirty="0" err="1" smtClean="0">
                <a:solidFill>
                  <a:srgbClr val="FF0000"/>
                </a:solidFill>
              </a:rPr>
              <a:t>ريشية</a:t>
            </a:r>
            <a:r>
              <a:rPr lang="ar-SA" b="1" dirty="0" smtClean="0">
                <a:solidFill>
                  <a:srgbClr val="FF0000"/>
                </a:solidFill>
              </a:rPr>
              <a:t> كما في النخيل</a:t>
            </a:r>
            <a:r>
              <a:rPr lang="ar-SA" sz="2000" b="1" dirty="0" smtClean="0"/>
              <a:t>.</a:t>
            </a:r>
            <a:endParaRPr lang="en-US" sz="2000" b="1" dirty="0" smtClean="0"/>
          </a:p>
          <a:p>
            <a:endParaRPr lang="en-US"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fontScale="92500" lnSpcReduction="20000"/>
          </a:bodyPr>
          <a:lstStyle/>
          <a:p>
            <a:pPr marL="82296" indent="0" algn="just" rtl="1">
              <a:buNone/>
            </a:pPr>
            <a:r>
              <a:rPr lang="ar-SY" sz="2600" b="1" dirty="0">
                <a:solidFill>
                  <a:srgbClr val="FF0000"/>
                </a:solidFill>
              </a:rPr>
              <a:t>3- العائلة النرجسية: النباتات أعشاب معمرة عادة تتكاثر بالريزومات أو الأبصال أو الكورمات.أما النباتات الاقتصادية في هذه العائلة يستعمل اغلبها في الزينة.</a:t>
            </a:r>
            <a:endParaRPr lang="en-US" sz="2600" b="1" dirty="0">
              <a:solidFill>
                <a:srgbClr val="FF0000"/>
              </a:solidFill>
            </a:endParaRPr>
          </a:p>
          <a:p>
            <a:pPr marL="82296" indent="0" algn="just" rtl="1">
              <a:buNone/>
            </a:pPr>
            <a:r>
              <a:rPr lang="ar-SY" sz="2600" b="1" dirty="0">
                <a:solidFill>
                  <a:srgbClr val="FF0000"/>
                </a:solidFill>
              </a:rPr>
              <a:t>4-الرتبة الموزية: نباتاتها</a:t>
            </a:r>
            <a:r>
              <a:rPr lang="ar-SA" sz="2600" b="1" dirty="0">
                <a:solidFill>
                  <a:srgbClr val="FF0000"/>
                </a:solidFill>
              </a:rPr>
              <a:t>أعشاب معمرة عادة , وتستعمل بعض أنواعه كغذاء للإنسان مثل الموز وأنواع أخرى تستخدم كمصدر للألياف مثل نبات عصفور الجنة الذي يستعمل للزينة.</a:t>
            </a:r>
            <a:endParaRPr lang="en-US" sz="2600" b="1" dirty="0">
              <a:solidFill>
                <a:srgbClr val="FF0000"/>
              </a:solidFill>
            </a:endParaRPr>
          </a:p>
          <a:p>
            <a:pPr marL="82296" lvl="0" indent="0" algn="just" rtl="1">
              <a:buNone/>
            </a:pPr>
            <a:r>
              <a:rPr lang="ar-IQ" sz="2600" b="1" dirty="0">
                <a:solidFill>
                  <a:srgbClr val="FF0000"/>
                </a:solidFill>
              </a:rPr>
              <a:t>ذوات الفلقتين :</a:t>
            </a:r>
            <a:endParaRPr lang="en-US" sz="2600" b="1" dirty="0">
              <a:solidFill>
                <a:srgbClr val="FF0000"/>
              </a:solidFill>
            </a:endParaRPr>
          </a:p>
          <a:p>
            <a:pPr marL="82296" lvl="0" indent="0" algn="just" rtl="1">
              <a:buNone/>
            </a:pPr>
            <a:r>
              <a:rPr lang="ar-IQ" sz="2600" b="1" dirty="0">
                <a:solidFill>
                  <a:srgbClr val="FF0000"/>
                </a:solidFill>
              </a:rPr>
              <a:t>العائلة الصفصافية : النباتات أشجار أو شجيرات ثنائية المسكن عادة, متساقطة الأوراق. ويوجد في هذه العائلة جنسان فقط وهما جنس الصفصاف وجنس الحور وتستعمل أشجار هذين الجنسين للزينة و كمصدات للرياح, كما يستخرج من قلف أشجار بعض أنواع الحور مركب يستعمل في علاج الروماتيزم وفي الاختبارات البكترويولجية.</a:t>
            </a:r>
            <a:endParaRPr lang="en-US" sz="2600" b="1" dirty="0">
              <a:solidFill>
                <a:srgbClr val="FF0000"/>
              </a:solidFill>
            </a:endParaRPr>
          </a:p>
          <a:p>
            <a:pPr marL="82296" lvl="0" indent="0" algn="just" rtl="1">
              <a:buNone/>
            </a:pPr>
            <a:r>
              <a:rPr lang="ar-IQ" sz="2600" b="1" dirty="0">
                <a:solidFill>
                  <a:srgbClr val="FF0000"/>
                </a:solidFill>
              </a:rPr>
              <a:t>العائلة التوتية:النباتات أشجار وشجيرات تفرز مادة لبنية, أهم النباتات الاقتصادية فيها التين والتوت الأبيض والتوت الأسود وكلها تستخدم للغذاء كما توجد نباتات تبع الجنس </a:t>
            </a:r>
            <a:r>
              <a:rPr lang="en-US" sz="2600" b="1" dirty="0" err="1">
                <a:solidFill>
                  <a:srgbClr val="FF0000"/>
                </a:solidFill>
              </a:rPr>
              <a:t>Ficus</a:t>
            </a:r>
            <a:r>
              <a:rPr lang="ar-SY" sz="2600" b="1" dirty="0">
                <a:solidFill>
                  <a:srgbClr val="FF0000"/>
                </a:solidFill>
              </a:rPr>
              <a:t> تستعمل في الزينة كما في التين المطاط.</a:t>
            </a:r>
            <a:endParaRPr lang="en-US" sz="2600" b="1" dirty="0">
              <a:solidFill>
                <a:srgbClr val="FF0000"/>
              </a:solidFill>
            </a:endParaRPr>
          </a:p>
          <a:p>
            <a:pPr marL="82296" lvl="0" indent="0" algn="just" rtl="1">
              <a:buNone/>
            </a:pPr>
            <a:r>
              <a:rPr lang="ar-IQ" sz="2600" b="1" dirty="0">
                <a:solidFill>
                  <a:srgbClr val="FF0000"/>
                </a:solidFill>
              </a:rPr>
              <a:t>العائلة القرنفلية: النباتات أعشاب حولية أو معمرة , اغلبها نباتات للزينة مثل أنواع القرنفل المختلفة والسيلين والسابوناريا.</a:t>
            </a:r>
            <a:endParaRPr lang="en-US" sz="2600" b="1" dirty="0">
              <a:solidFill>
                <a:srgbClr val="FF0000"/>
              </a:solidFill>
            </a:endParaRPr>
          </a:p>
          <a:p>
            <a:pPr marL="82296" lvl="0" indent="0" algn="just" rtl="1">
              <a:buNone/>
            </a:pPr>
            <a:r>
              <a:rPr lang="ar-IQ" sz="2600" b="1" dirty="0">
                <a:solidFill>
                  <a:srgbClr val="FF0000"/>
                </a:solidFill>
              </a:rPr>
              <a:t>العائلة الشقيقة:نباتات أرضية عشبية عادة, واغلب نباتاتها للزينة مثل العائق والشقيق والانيمون وحبه البركة الذي يستخرج من بذوره مادة تستعمل في علاج الربو والكحة.</a:t>
            </a:r>
            <a:endParaRPr lang="en-US" sz="2600" b="1" dirty="0">
              <a:solidFill>
                <a:srgbClr val="FF0000"/>
              </a:solidFill>
            </a:endParaRPr>
          </a:p>
          <a:p>
            <a:pPr algn="r" rtl="1">
              <a:buNone/>
            </a:pPr>
            <a:endParaRPr lang="en-US" sz="1600" b="1" dirty="0" smtClean="0">
              <a:solidFill>
                <a:srgbClr val="FF0000"/>
              </a:solidFill>
            </a:endParaRPr>
          </a:p>
          <a:p>
            <a:pPr algn="r" rtl="1">
              <a:buNone/>
            </a:pPr>
            <a:endParaRPr lang="en-US" sz="2000" b="1" dirty="0" smtClean="0">
              <a:solidFill>
                <a:srgbClr val="FF0000"/>
              </a:solidFill>
            </a:endParaRPr>
          </a:p>
          <a:p>
            <a:pPr algn="r" rtl="1">
              <a:buNone/>
            </a:pPr>
            <a:endParaRPr lang="ar-SY" sz="4800" b="1" dirty="0" smtClean="0">
              <a:solidFill>
                <a:srgbClr val="FF0000"/>
              </a:solidFill>
            </a:endParaRPr>
          </a:p>
          <a:p>
            <a:pPr algn="r" rtl="1"/>
            <a:endParaRPr lang="ar-SY" sz="4800" b="1" dirty="0">
              <a:solidFill>
                <a:srgbClr val="FF0000"/>
              </a:solidFill>
            </a:endParaRPr>
          </a:p>
          <a:p>
            <a:pPr algn="r" rtl="1">
              <a:buNone/>
            </a:pPr>
            <a:endParaRPr lang="ar-SY" sz="4800" b="1" dirty="0" smtClean="0">
              <a:solidFill>
                <a:srgbClr val="FF0000"/>
              </a:solidFill>
            </a:endParaRPr>
          </a:p>
          <a:p>
            <a:pPr algn="r" rtl="1"/>
            <a:endParaRPr lang="ar-SY" sz="4800" b="1" dirty="0">
              <a:solidFill>
                <a:srgbClr val="FF0000"/>
              </a:solidFill>
            </a:endParaRPr>
          </a:p>
          <a:p>
            <a:pPr algn="r" rtl="1">
              <a:buNone/>
            </a:pPr>
            <a:endParaRPr lang="ar-SY" sz="4800" b="1" dirty="0" smtClean="0">
              <a:solidFill>
                <a:srgbClr val="FF0000"/>
              </a:solidFill>
            </a:endParaRPr>
          </a:p>
          <a:p>
            <a:pPr algn="r" rtl="1"/>
            <a:endParaRPr lang="ar-SA" b="1"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324600"/>
          </a:xfrm>
        </p:spPr>
        <p:txBody>
          <a:bodyPr>
            <a:normAutofit fontScale="70000" lnSpcReduction="20000"/>
          </a:bodyPr>
          <a:lstStyle/>
          <a:p>
            <a:pPr marL="82296" lvl="0" indent="0" algn="just" rtl="1">
              <a:buNone/>
            </a:pPr>
            <a:r>
              <a:rPr lang="ar-IQ" b="1" dirty="0" smtClean="0">
                <a:solidFill>
                  <a:srgbClr val="FF0000"/>
                </a:solidFill>
              </a:rPr>
              <a:t>الرتبة </a:t>
            </a:r>
            <a:r>
              <a:rPr lang="ar-IQ" b="1" dirty="0" err="1" smtClean="0">
                <a:solidFill>
                  <a:srgbClr val="FF0000"/>
                </a:solidFill>
              </a:rPr>
              <a:t>الخشخاشية</a:t>
            </a:r>
            <a:r>
              <a:rPr lang="ar-IQ" b="1" dirty="0" smtClean="0">
                <a:solidFill>
                  <a:srgbClr val="FF0000"/>
                </a:solidFill>
              </a:rPr>
              <a:t>: النباتات أعشاب حولية أو معمرة. وكثيراً </a:t>
            </a:r>
            <a:r>
              <a:rPr lang="ar-IQ" b="1" dirty="0" err="1" smtClean="0">
                <a:solidFill>
                  <a:srgbClr val="FF0000"/>
                </a:solidFill>
              </a:rPr>
              <a:t>ماتفرز</a:t>
            </a:r>
            <a:r>
              <a:rPr lang="ar-IQ" b="1" dirty="0" smtClean="0">
                <a:solidFill>
                  <a:srgbClr val="FF0000"/>
                </a:solidFill>
              </a:rPr>
              <a:t> اللبن النباتي واغلبها نباتات للزينة مثل </a:t>
            </a:r>
            <a:r>
              <a:rPr lang="ar-IQ" b="1" dirty="0" err="1" smtClean="0">
                <a:solidFill>
                  <a:srgbClr val="FF0000"/>
                </a:solidFill>
              </a:rPr>
              <a:t>الاشولزيا</a:t>
            </a:r>
            <a:r>
              <a:rPr lang="ar-IQ" b="1" dirty="0" smtClean="0">
                <a:solidFill>
                  <a:srgbClr val="FF0000"/>
                </a:solidFill>
              </a:rPr>
              <a:t> والخشخاش الذي يستخرج منه </a:t>
            </a:r>
            <a:r>
              <a:rPr lang="ar-IQ" b="1" dirty="0" err="1" smtClean="0">
                <a:solidFill>
                  <a:srgbClr val="FF0000"/>
                </a:solidFill>
              </a:rPr>
              <a:t>الافيون</a:t>
            </a:r>
            <a:r>
              <a:rPr lang="ar-IQ" b="1" dirty="0" smtClean="0">
                <a:solidFill>
                  <a:srgbClr val="FF0000"/>
                </a:solidFill>
              </a:rPr>
              <a:t> وهي مادة لبنيه تستخلص من الثمار قبل نضجها  الذي يستخرج منه المورفين الذي يستعمل طبياً  للتخدير لتخفيف الآلام الناتجة عن الإمراض.</a:t>
            </a:r>
            <a:endParaRPr lang="ar-SA" b="1" dirty="0" smtClean="0">
              <a:solidFill>
                <a:srgbClr val="FF0000"/>
              </a:solidFill>
            </a:endParaRPr>
          </a:p>
          <a:p>
            <a:pPr marL="82296" lvl="0" indent="0" algn="just" rtl="1">
              <a:buNone/>
            </a:pPr>
            <a:endParaRPr lang="en-US" b="1" dirty="0" smtClean="0">
              <a:solidFill>
                <a:srgbClr val="FF0000"/>
              </a:solidFill>
            </a:endParaRPr>
          </a:p>
          <a:p>
            <a:pPr marL="82296" lvl="0" indent="0" algn="just" rtl="1">
              <a:buNone/>
            </a:pPr>
            <a:r>
              <a:rPr lang="ar-IQ" b="1" dirty="0" smtClean="0">
                <a:solidFill>
                  <a:srgbClr val="FF0000"/>
                </a:solidFill>
              </a:rPr>
              <a:t>العائلة الصليبية:نباتاتها عشبية حولية أو ذات الحولين أو معمرة , والنباتات الاقتصادية بعضها خضراوات مثل </a:t>
            </a:r>
            <a:r>
              <a:rPr lang="ar-IQ" b="1" dirty="0" err="1" smtClean="0">
                <a:solidFill>
                  <a:srgbClr val="FF0000"/>
                </a:solidFill>
              </a:rPr>
              <a:t>اللهانهوالقرنابيط</a:t>
            </a:r>
            <a:r>
              <a:rPr lang="ar-IQ" b="1" dirty="0" smtClean="0">
                <a:solidFill>
                  <a:srgbClr val="FF0000"/>
                </a:solidFill>
              </a:rPr>
              <a:t> والفجل وبعضها نباتات زينة مثل </a:t>
            </a:r>
            <a:r>
              <a:rPr lang="ar-IQ" b="1" dirty="0" err="1" smtClean="0">
                <a:solidFill>
                  <a:srgbClr val="FF0000"/>
                </a:solidFill>
              </a:rPr>
              <a:t>المنتوروالايبرس</a:t>
            </a:r>
            <a:r>
              <a:rPr lang="ar-IQ" b="1" dirty="0" smtClean="0">
                <a:solidFill>
                  <a:srgbClr val="FF0000"/>
                </a:solidFill>
              </a:rPr>
              <a:t>.</a:t>
            </a:r>
            <a:endParaRPr lang="en-US" b="1" dirty="0" smtClean="0">
              <a:solidFill>
                <a:srgbClr val="FF0000"/>
              </a:solidFill>
            </a:endParaRPr>
          </a:p>
          <a:p>
            <a:pPr marL="82296" lvl="0" indent="0" algn="just" rtl="1">
              <a:buNone/>
            </a:pPr>
            <a:r>
              <a:rPr lang="ar-IQ" b="1" dirty="0" smtClean="0">
                <a:solidFill>
                  <a:srgbClr val="FF0000"/>
                </a:solidFill>
              </a:rPr>
              <a:t>العائلة الوردية: النباتات في هذه العائلة أشجار أو شجيرات </a:t>
            </a:r>
            <a:r>
              <a:rPr lang="ar-IQ" b="1" dirty="0" err="1" smtClean="0">
                <a:solidFill>
                  <a:srgbClr val="FF0000"/>
                </a:solidFill>
              </a:rPr>
              <a:t>و</a:t>
            </a:r>
            <a:r>
              <a:rPr lang="ar-IQ" b="1" dirty="0" smtClean="0">
                <a:solidFill>
                  <a:srgbClr val="FF0000"/>
                </a:solidFill>
              </a:rPr>
              <a:t> أعشاب وتنتمي لهذه العائلة بعض النباتات الاقتصادية مثل الفراولة وبعض الفواكه مثل المشمش والخوخ والكرز واللوز والتفاح والكمثرى والسفرجل. وكذلك نباتات زينة مثل أنواع الورد.</a:t>
            </a:r>
            <a:endParaRPr lang="ar-SA" b="1" dirty="0" smtClean="0">
              <a:solidFill>
                <a:srgbClr val="FF0000"/>
              </a:solidFill>
            </a:endParaRPr>
          </a:p>
          <a:p>
            <a:pPr marL="82296" lvl="0" indent="0" algn="just" rtl="1">
              <a:buNone/>
            </a:pPr>
            <a:endParaRPr lang="en-US" b="1" dirty="0" smtClean="0">
              <a:solidFill>
                <a:srgbClr val="FF0000"/>
              </a:solidFill>
            </a:endParaRPr>
          </a:p>
          <a:p>
            <a:pPr marL="82296" lvl="0" indent="0" algn="just" rtl="1">
              <a:buNone/>
            </a:pPr>
            <a:r>
              <a:rPr lang="ar-IQ" b="1" dirty="0" smtClean="0">
                <a:solidFill>
                  <a:srgbClr val="FF0000"/>
                </a:solidFill>
              </a:rPr>
              <a:t>العائلة </a:t>
            </a:r>
            <a:r>
              <a:rPr lang="ar-IQ" b="1" dirty="0" err="1" smtClean="0">
                <a:solidFill>
                  <a:srgbClr val="FF0000"/>
                </a:solidFill>
              </a:rPr>
              <a:t>البقولية</a:t>
            </a:r>
            <a:r>
              <a:rPr lang="ar-IQ" b="1" dirty="0" smtClean="0">
                <a:solidFill>
                  <a:srgbClr val="FF0000"/>
                </a:solidFill>
              </a:rPr>
              <a:t>: تمتاز نباتات هذه العائلة بأنها أعشاب أو شجيرات أو أشجار وتتكون في جذور بعض النباتات عقد جذرية تحتوي على العقد الجذرية المثبتة للنيتروجين. وتشمل معظم أنواع </a:t>
            </a:r>
            <a:r>
              <a:rPr lang="ar-IQ" b="1" dirty="0" err="1" smtClean="0">
                <a:solidFill>
                  <a:srgbClr val="FF0000"/>
                </a:solidFill>
              </a:rPr>
              <a:t>البقوليات</a:t>
            </a:r>
            <a:r>
              <a:rPr lang="ar-IQ" b="1" dirty="0" smtClean="0">
                <a:solidFill>
                  <a:srgbClr val="FF0000"/>
                </a:solidFill>
              </a:rPr>
              <a:t> .</a:t>
            </a:r>
            <a:endParaRPr lang="ar-SA" b="1" dirty="0" smtClean="0">
              <a:solidFill>
                <a:srgbClr val="FF0000"/>
              </a:solidFill>
            </a:endParaRPr>
          </a:p>
          <a:p>
            <a:pPr marL="82296" lvl="0" indent="0" algn="just" rtl="1">
              <a:buNone/>
            </a:pPr>
            <a:endParaRPr lang="en-US" b="1" dirty="0" smtClean="0">
              <a:solidFill>
                <a:srgbClr val="FF0000"/>
              </a:solidFill>
            </a:endParaRPr>
          </a:p>
          <a:p>
            <a:pPr marL="82296" lvl="0" indent="0" algn="just" rtl="1">
              <a:buNone/>
            </a:pPr>
            <a:r>
              <a:rPr lang="ar-IQ" b="1" dirty="0" smtClean="0">
                <a:solidFill>
                  <a:srgbClr val="FF0000"/>
                </a:solidFill>
              </a:rPr>
              <a:t>العائلة </a:t>
            </a:r>
            <a:r>
              <a:rPr lang="ar-IQ" b="1" dirty="0" err="1" smtClean="0">
                <a:solidFill>
                  <a:srgbClr val="FF0000"/>
                </a:solidFill>
              </a:rPr>
              <a:t>الطلحية</a:t>
            </a:r>
            <a:r>
              <a:rPr lang="ar-IQ" b="1" dirty="0" smtClean="0">
                <a:solidFill>
                  <a:srgbClr val="FF0000"/>
                </a:solidFill>
              </a:rPr>
              <a:t>: اغلب نباتاها تستعمل للزينة مثل  الست </a:t>
            </a:r>
            <a:r>
              <a:rPr lang="ar-IQ" b="1" dirty="0" err="1" smtClean="0">
                <a:solidFill>
                  <a:srgbClr val="FF0000"/>
                </a:solidFill>
              </a:rPr>
              <a:t>المستحية</a:t>
            </a:r>
            <a:r>
              <a:rPr lang="ar-IQ" b="1" dirty="0" smtClean="0">
                <a:solidFill>
                  <a:srgbClr val="FF0000"/>
                </a:solidFill>
              </a:rPr>
              <a:t> وأنواع </a:t>
            </a:r>
            <a:r>
              <a:rPr lang="ar-IQ" b="1" dirty="0" err="1" smtClean="0">
                <a:solidFill>
                  <a:srgbClr val="FF0000"/>
                </a:solidFill>
              </a:rPr>
              <a:t>الاكاسيا</a:t>
            </a:r>
            <a:r>
              <a:rPr lang="ar-IQ" b="1" dirty="0" smtClean="0">
                <a:solidFill>
                  <a:srgbClr val="FF0000"/>
                </a:solidFill>
              </a:rPr>
              <a:t> التي تستعمل كسياج.</a:t>
            </a:r>
            <a:endParaRPr lang="ar-SA" b="1" dirty="0" smtClean="0">
              <a:solidFill>
                <a:srgbClr val="FF0000"/>
              </a:solidFill>
            </a:endParaRPr>
          </a:p>
          <a:p>
            <a:pPr marL="82296" lvl="0" indent="0" algn="just" rtl="1">
              <a:buNone/>
            </a:pPr>
            <a:endParaRPr lang="en-US" b="1" dirty="0" smtClean="0">
              <a:solidFill>
                <a:srgbClr val="FF0000"/>
              </a:solidFill>
            </a:endParaRPr>
          </a:p>
          <a:p>
            <a:pPr marL="82296" indent="0" algn="just" rtl="1">
              <a:buNone/>
            </a:pPr>
            <a:r>
              <a:rPr lang="ar-IQ" b="1" dirty="0" smtClean="0">
                <a:solidFill>
                  <a:srgbClr val="FF0000"/>
                </a:solidFill>
              </a:rPr>
              <a:t>10- العائلة </a:t>
            </a:r>
            <a:r>
              <a:rPr lang="ar-IQ" b="1" dirty="0" err="1" smtClean="0">
                <a:solidFill>
                  <a:srgbClr val="FF0000"/>
                </a:solidFill>
              </a:rPr>
              <a:t>القمية</a:t>
            </a:r>
            <a:r>
              <a:rPr lang="ar-IQ" b="1" dirty="0" smtClean="0">
                <a:solidFill>
                  <a:srgbClr val="FF0000"/>
                </a:solidFill>
              </a:rPr>
              <a:t>:نباتاتها أشجار وشجيرات تستعمل في الزينة مثل خف الجمل وأنواع </a:t>
            </a:r>
            <a:r>
              <a:rPr lang="ar-IQ" b="1" dirty="0" err="1" smtClean="0">
                <a:solidFill>
                  <a:srgbClr val="FF0000"/>
                </a:solidFill>
              </a:rPr>
              <a:t>الكاسياوبعضها</a:t>
            </a:r>
            <a:r>
              <a:rPr lang="ar-IQ" b="1" dirty="0" smtClean="0">
                <a:solidFill>
                  <a:srgbClr val="FF0000"/>
                </a:solidFill>
              </a:rPr>
              <a:t> يستخدم للأكل أو كمشروب مثل الخروب والتمر الهندي.</a:t>
            </a:r>
            <a:endParaRPr lang="en-US" b="1" dirty="0" smtClean="0">
              <a:solidFill>
                <a:srgbClr val="FF0000"/>
              </a:solidFill>
            </a:endParaRPr>
          </a:p>
          <a:p>
            <a:pPr marL="82296" indent="0" algn="just" rtl="1">
              <a:buNone/>
            </a:pPr>
            <a:r>
              <a:rPr lang="ar-IQ" b="1" dirty="0" smtClean="0">
                <a:solidFill>
                  <a:srgbClr val="FF0000"/>
                </a:solidFill>
              </a:rPr>
              <a:t>11- العائلة </a:t>
            </a:r>
            <a:r>
              <a:rPr lang="ar-IQ" b="1" dirty="0" err="1" smtClean="0">
                <a:solidFill>
                  <a:srgbClr val="FF0000"/>
                </a:solidFill>
              </a:rPr>
              <a:t>الفراشية</a:t>
            </a:r>
            <a:r>
              <a:rPr lang="ar-IQ" b="1" dirty="0" smtClean="0">
                <a:solidFill>
                  <a:srgbClr val="FF0000"/>
                </a:solidFill>
              </a:rPr>
              <a:t>: تنتمي لهذه العائلة الكثير من النباتات ذات أهمية اقتصادية فمن محاصيل الحقل البرسيم المصري والفول والعدس والترمس والفول السوداني ومن الخضر الفاصوليا واللوبيا ومن نباتات الزينة بسلة الزهور</a:t>
            </a:r>
            <a:r>
              <a:rPr lang="ar-IQ" sz="2400" b="1" dirty="0" smtClean="0">
                <a:solidFill>
                  <a:srgbClr val="FF0000"/>
                </a:solidFill>
              </a:rPr>
              <a:t>.</a:t>
            </a:r>
            <a:endParaRPr lang="en-US" sz="2400" b="1" dirty="0" smtClean="0">
              <a:solidFill>
                <a:srgbClr val="FF0000"/>
              </a:solidFill>
            </a:endParaRPr>
          </a:p>
          <a:p>
            <a:endParaRPr lang="en-US"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endParaRPr lang="ar-SA" sz="2000" dirty="0" smtClean="0"/>
          </a:p>
          <a:p>
            <a:pPr algn="r" rtl="1"/>
            <a:r>
              <a:rPr lang="ar-SA" sz="2400" b="1" dirty="0" smtClean="0">
                <a:solidFill>
                  <a:srgbClr val="FF0000"/>
                </a:solidFill>
              </a:rPr>
              <a:t>12</a:t>
            </a:r>
            <a:r>
              <a:rPr lang="ar-IQ" sz="2400" b="1" dirty="0" smtClean="0">
                <a:solidFill>
                  <a:srgbClr val="FF0000"/>
                </a:solidFill>
              </a:rPr>
              <a:t>-العائلة </a:t>
            </a:r>
            <a:r>
              <a:rPr lang="ar-IQ" sz="2400" b="1" dirty="0">
                <a:solidFill>
                  <a:srgbClr val="FF0000"/>
                </a:solidFill>
              </a:rPr>
              <a:t>السذبية: نباتات العائلة أعشاب أو شجيرات أو أشجار, بعضها ذات فائدة اقتصادية مثل الحمضيات بجميع أنواعها وبعضها للزينة مثل موريا والسذب والأخير يستخرج منه عقار طبي</a:t>
            </a:r>
            <a:r>
              <a:rPr lang="ar-IQ" sz="2400" b="1" dirty="0" smtClean="0">
                <a:solidFill>
                  <a:srgbClr val="FF0000"/>
                </a:solidFill>
              </a:rPr>
              <a:t>.</a:t>
            </a:r>
            <a:endParaRPr lang="ar-SA" sz="2400" b="1" dirty="0" smtClean="0">
              <a:solidFill>
                <a:srgbClr val="FF0000"/>
              </a:solidFill>
            </a:endParaRPr>
          </a:p>
          <a:p>
            <a:pPr algn="r" rtl="1"/>
            <a:endParaRPr lang="en-US" sz="2400" b="1" dirty="0">
              <a:solidFill>
                <a:srgbClr val="FF0000"/>
              </a:solidFill>
            </a:endParaRPr>
          </a:p>
          <a:p>
            <a:pPr algn="r" rtl="1"/>
            <a:r>
              <a:rPr lang="ar-IQ" sz="2400" b="1" dirty="0">
                <a:solidFill>
                  <a:srgbClr val="FF0000"/>
                </a:solidFill>
              </a:rPr>
              <a:t>13- العائلة السوسبية: تمتاز نباتاتها بوجود سائل لبني في أنسجة النبات وهي أعشاب أو شجيرات أو أشجار, منها نباتات طبية مثل الخروج والكرتون الطبي ومنها نباتات زينة مثل بنت القنصل ومنها نباتات اقتصادية مثل شجرة </a:t>
            </a:r>
            <a:r>
              <a:rPr lang="ar-IQ" sz="2400" b="1" dirty="0" err="1">
                <a:solidFill>
                  <a:srgbClr val="FF0000"/>
                </a:solidFill>
              </a:rPr>
              <a:t>الكاوتشوك</a:t>
            </a:r>
            <a:r>
              <a:rPr lang="ar-IQ" sz="2400" b="1" dirty="0" smtClean="0">
                <a:solidFill>
                  <a:srgbClr val="FF0000"/>
                </a:solidFill>
              </a:rPr>
              <a:t>.</a:t>
            </a:r>
            <a:endParaRPr lang="ar-SA" sz="2400" b="1" dirty="0" smtClean="0">
              <a:solidFill>
                <a:srgbClr val="FF0000"/>
              </a:solidFill>
            </a:endParaRPr>
          </a:p>
          <a:p>
            <a:pPr algn="r" rtl="1"/>
            <a:endParaRPr lang="en-US" sz="2400" b="1" dirty="0">
              <a:solidFill>
                <a:srgbClr val="FF0000"/>
              </a:solidFill>
            </a:endParaRPr>
          </a:p>
          <a:p>
            <a:pPr algn="r" rtl="1"/>
            <a:r>
              <a:rPr lang="ar-IQ" sz="2400" b="1" dirty="0">
                <a:solidFill>
                  <a:srgbClr val="FF0000"/>
                </a:solidFill>
              </a:rPr>
              <a:t>14- العائلة الخبازية: النباتات أعشاب أو شجيرات أو أشجار واهم النباتات الاقتصادية فيها القطن الذي يصنع من التيلة المنسوجات القطنية, ونبات التيل الذي تستخرج منه ألياف تستخدم في صناعة المنسوجات وتحتوي على نباتات زينة مثل الخطمية والخضر مثل الباميا والخبيزة.</a:t>
            </a:r>
            <a:endParaRPr lang="en-US" sz="2400" b="1" dirty="0">
              <a:solidFill>
                <a:srgbClr val="FF0000"/>
              </a:solidFill>
            </a:endParaRPr>
          </a:p>
          <a:p>
            <a:pPr>
              <a:buNone/>
            </a:pPr>
            <a:endParaRPr lang="en-US" sz="1600" b="1"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0" y="228600"/>
            <a:ext cx="8991600" cy="4876800"/>
          </a:xfrm>
        </p:spPr>
        <p:txBody>
          <a:bodyPr>
            <a:normAutofit/>
          </a:bodyPr>
          <a:lstStyle/>
          <a:p>
            <a:pPr algn="r"/>
            <a:r>
              <a:rPr lang="ar-SY" sz="2700" b="1" dirty="0" smtClean="0">
                <a:solidFill>
                  <a:srgbClr val="FF0000"/>
                </a:solidFill>
                <a:effectLst/>
              </a:rPr>
              <a:t>أهمية </a:t>
            </a:r>
            <a:r>
              <a:rPr lang="ar-SY" sz="2700" b="1" dirty="0">
                <a:solidFill>
                  <a:srgbClr val="FF0000"/>
                </a:solidFill>
                <a:effectLst/>
              </a:rPr>
              <a:t>دراسة علم النبات:</a:t>
            </a:r>
            <a:r>
              <a:rPr lang="en-US" sz="2700" dirty="0">
                <a:solidFill>
                  <a:srgbClr val="FF0000"/>
                </a:solidFill>
                <a:effectLst/>
              </a:rPr>
              <a:t/>
            </a:r>
            <a:br>
              <a:rPr lang="en-US" sz="2700" dirty="0">
                <a:solidFill>
                  <a:srgbClr val="FF0000"/>
                </a:solidFill>
                <a:effectLst/>
              </a:rPr>
            </a:br>
            <a:r>
              <a:rPr lang="ar-SY" sz="2700" dirty="0">
                <a:solidFill>
                  <a:srgbClr val="FF0000"/>
                </a:solidFill>
                <a:effectLst/>
              </a:rPr>
              <a:t>أن الاهتمام بدراسة البيئة النباتية ليس مجرد لأنها المصدر الرئيسي لطعام الإنسان وبقائه على قيد الحياة, أو لأنها تمثل السلسلة الغذائية التي تنقل الطاقة من كائن حي إلى أخر في صورة مواد غذائية فدراسة علم النبات يمكننا التعرف على الكائنات الحية كيف تطورت وتغيرت عبر الأزمان والعصور- أي معرفة تاريخ الحياة النباتية. كما أن دراسة النباتات تعطي الفرصة للعلماء للبحث والتنقيب عن منافع جديدة للبشر من خلال تلك الكائنات الحية التي لاتنضب</a:t>
            </a:r>
            <a:r>
              <a:rPr lang="ar-SY" sz="3100" dirty="0" smtClean="0">
                <a:solidFill>
                  <a:srgbClr val="FF0000"/>
                </a:solidFill>
                <a:effectLst/>
              </a:rPr>
              <a:t>.</a:t>
            </a:r>
            <a:r>
              <a:rPr lang="ar-IQ" sz="3200" dirty="0" smtClean="0">
                <a:solidFill>
                  <a:srgbClr val="FF0000"/>
                </a:solidFill>
                <a:effectLst/>
              </a:rPr>
              <a:t/>
            </a:r>
            <a:br>
              <a:rPr lang="ar-IQ" sz="3200" dirty="0" smtClean="0">
                <a:solidFill>
                  <a:srgbClr val="FF0000"/>
                </a:solidFill>
                <a:effectLst/>
              </a:rPr>
            </a:br>
            <a:r>
              <a:rPr lang="ar-SY" sz="2700" b="1" dirty="0">
                <a:solidFill>
                  <a:srgbClr val="FF0000"/>
                </a:solidFill>
                <a:effectLst/>
              </a:rPr>
              <a:t>أهمية النباتات للإنسان:</a:t>
            </a:r>
            <a:r>
              <a:rPr lang="en-US" sz="2700" dirty="0">
                <a:solidFill>
                  <a:srgbClr val="FF0000"/>
                </a:solidFill>
                <a:effectLst/>
              </a:rPr>
              <a:t/>
            </a:r>
            <a:br>
              <a:rPr lang="en-US" sz="2700" dirty="0">
                <a:solidFill>
                  <a:srgbClr val="FF0000"/>
                </a:solidFill>
                <a:effectLst/>
              </a:rPr>
            </a:br>
            <a:r>
              <a:rPr lang="ar-SY" sz="2700" dirty="0">
                <a:solidFill>
                  <a:srgbClr val="FF0000"/>
                </a:solidFill>
                <a:effectLst/>
              </a:rPr>
              <a:t>هناك علاقة قوية بين النباتات والإنسان للاستفادة من النباتات في الغذاء والسكن والدواء. من اجل بقاء الإنسان واستمرار الحياة فأن الإنسان استطاع أن يميز بين النباتات الصالح منها للأكل والسام.</a:t>
            </a:r>
            <a:r>
              <a:rPr lang="ar-SY" sz="2700" dirty="0">
                <a:effectLst/>
              </a:rPr>
              <a:t> </a:t>
            </a:r>
            <a:endParaRPr lang="ar-SA"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172200"/>
          </a:xfrm>
        </p:spPr>
        <p:txBody>
          <a:bodyPr>
            <a:normAutofit lnSpcReduction="10000"/>
          </a:bodyPr>
          <a:lstStyle/>
          <a:p>
            <a:pPr algn="r" rtl="1"/>
            <a:r>
              <a:rPr lang="ar-IQ" b="1" dirty="0" smtClean="0">
                <a:solidFill>
                  <a:srgbClr val="FF0000"/>
                </a:solidFill>
              </a:rPr>
              <a:t>15-العائلة </a:t>
            </a:r>
            <a:r>
              <a:rPr lang="ar-IQ" b="1" dirty="0" err="1" smtClean="0">
                <a:solidFill>
                  <a:srgbClr val="FF0000"/>
                </a:solidFill>
              </a:rPr>
              <a:t>الخيمية</a:t>
            </a:r>
            <a:r>
              <a:rPr lang="ar-IQ" b="1" dirty="0" smtClean="0">
                <a:solidFill>
                  <a:srgbClr val="FF0000"/>
                </a:solidFill>
              </a:rPr>
              <a:t>: النباتات أعشاب عادة ونادرا ما تكون شجيرات واهم النباتات الاقتصادية منها الخضر مثل الجزر والكرفس والبقدونس والشمر أما النباتات الطبية فهي </a:t>
            </a:r>
            <a:r>
              <a:rPr lang="ar-IQ" b="1" dirty="0" err="1" smtClean="0">
                <a:solidFill>
                  <a:srgbClr val="FF0000"/>
                </a:solidFill>
              </a:rPr>
              <a:t>الكراوية</a:t>
            </a:r>
            <a:r>
              <a:rPr lang="ar-IQ" b="1" dirty="0" smtClean="0">
                <a:solidFill>
                  <a:srgbClr val="FF0000"/>
                </a:solidFill>
              </a:rPr>
              <a:t> .</a:t>
            </a:r>
            <a:endParaRPr lang="ar-SA" b="1" dirty="0" smtClean="0">
              <a:solidFill>
                <a:srgbClr val="FF0000"/>
              </a:solidFill>
            </a:endParaRPr>
          </a:p>
          <a:p>
            <a:pPr algn="r" rtl="1"/>
            <a:endParaRPr lang="en-US" b="1" dirty="0" smtClean="0">
              <a:solidFill>
                <a:srgbClr val="FF0000"/>
              </a:solidFill>
            </a:endParaRPr>
          </a:p>
          <a:p>
            <a:pPr algn="r" rtl="1"/>
            <a:r>
              <a:rPr lang="ar-IQ" b="1" dirty="0" smtClean="0">
                <a:solidFill>
                  <a:srgbClr val="FF0000"/>
                </a:solidFill>
              </a:rPr>
              <a:t>16- العائلة </a:t>
            </a:r>
            <a:r>
              <a:rPr lang="ar-IQ" b="1" dirty="0" err="1" smtClean="0">
                <a:solidFill>
                  <a:srgbClr val="FF0000"/>
                </a:solidFill>
              </a:rPr>
              <a:t>العليقية</a:t>
            </a:r>
            <a:r>
              <a:rPr lang="ar-IQ" b="1" dirty="0" smtClean="0">
                <a:solidFill>
                  <a:srgbClr val="FF0000"/>
                </a:solidFill>
              </a:rPr>
              <a:t>: النباتات عشبية عادة وقد تكون أشجار أو شجيرات, أهم نباتات الزينة ست الحسن والعليق الذي تسمى العائلة باسمه وهو نبات غير اقتصادية ويعتبر من الحشائش.</a:t>
            </a:r>
            <a:endParaRPr lang="ar-SA" b="1" dirty="0" smtClean="0">
              <a:solidFill>
                <a:srgbClr val="FF0000"/>
              </a:solidFill>
            </a:endParaRPr>
          </a:p>
          <a:p>
            <a:pPr algn="r" rtl="1"/>
            <a:endParaRPr lang="en-US" b="1" dirty="0" smtClean="0">
              <a:solidFill>
                <a:srgbClr val="FF0000"/>
              </a:solidFill>
            </a:endParaRPr>
          </a:p>
          <a:p>
            <a:pPr algn="r" rtl="1"/>
            <a:r>
              <a:rPr lang="ar-IQ" b="1" dirty="0" smtClean="0">
                <a:solidFill>
                  <a:srgbClr val="FF0000"/>
                </a:solidFill>
              </a:rPr>
              <a:t>17- العائلة الباذنجانية: النباتات أعشاب أو شجيرات أو أشجار أهم النباتات الاقتصادية فيها </a:t>
            </a:r>
            <a:r>
              <a:rPr lang="ar-IQ" b="1" dirty="0" err="1" smtClean="0">
                <a:solidFill>
                  <a:srgbClr val="FF0000"/>
                </a:solidFill>
              </a:rPr>
              <a:t>الطماطة</a:t>
            </a:r>
            <a:r>
              <a:rPr lang="ar-IQ" b="1" dirty="0" smtClean="0">
                <a:solidFill>
                  <a:srgbClr val="FF0000"/>
                </a:solidFill>
              </a:rPr>
              <a:t> </a:t>
            </a:r>
            <a:r>
              <a:rPr lang="ar-IQ" b="1" dirty="0" err="1" smtClean="0">
                <a:solidFill>
                  <a:srgbClr val="FF0000"/>
                </a:solidFill>
              </a:rPr>
              <a:t>والبطاطا</a:t>
            </a:r>
            <a:r>
              <a:rPr lang="ar-IQ" b="1" dirty="0" smtClean="0">
                <a:solidFill>
                  <a:srgbClr val="FF0000"/>
                </a:solidFill>
              </a:rPr>
              <a:t> والفلفل والباذنجان ومنها نباتات زينة مثل </a:t>
            </a:r>
            <a:r>
              <a:rPr lang="ar-IQ" b="1" dirty="0" err="1" smtClean="0">
                <a:solidFill>
                  <a:srgbClr val="FF0000"/>
                </a:solidFill>
              </a:rPr>
              <a:t>البيتونيا</a:t>
            </a:r>
            <a:r>
              <a:rPr lang="ar-IQ" b="1" dirty="0" smtClean="0">
                <a:solidFill>
                  <a:srgbClr val="FF0000"/>
                </a:solidFill>
              </a:rPr>
              <a:t> ومنها نباتات طبية مثل </a:t>
            </a:r>
            <a:r>
              <a:rPr lang="ar-IQ" b="1" dirty="0" err="1" smtClean="0">
                <a:solidFill>
                  <a:srgbClr val="FF0000"/>
                </a:solidFill>
              </a:rPr>
              <a:t>البلادونا</a:t>
            </a:r>
            <a:r>
              <a:rPr lang="ar-IQ" b="1" dirty="0" smtClean="0">
                <a:solidFill>
                  <a:srgbClr val="FF0000"/>
                </a:solidFill>
              </a:rPr>
              <a:t>.</a:t>
            </a:r>
            <a:endParaRPr lang="ar-SA" b="1" dirty="0" smtClean="0">
              <a:solidFill>
                <a:srgbClr val="FF0000"/>
              </a:solidFill>
            </a:endParaRPr>
          </a:p>
          <a:p>
            <a:pPr algn="r" rtl="1"/>
            <a:endParaRPr lang="en-US" b="1" dirty="0" smtClean="0">
              <a:solidFill>
                <a:srgbClr val="FF0000"/>
              </a:solidFill>
            </a:endParaRPr>
          </a:p>
          <a:p>
            <a:pPr algn="r" rtl="1"/>
            <a:r>
              <a:rPr lang="ar-IQ" b="1" dirty="0" smtClean="0">
                <a:solidFill>
                  <a:srgbClr val="FF0000"/>
                </a:solidFill>
              </a:rPr>
              <a:t>18- (العائلة </a:t>
            </a:r>
            <a:r>
              <a:rPr lang="ar-IQ" b="1" dirty="0" err="1" smtClean="0">
                <a:solidFill>
                  <a:srgbClr val="FF0000"/>
                </a:solidFill>
              </a:rPr>
              <a:t>القرعية</a:t>
            </a:r>
            <a:r>
              <a:rPr lang="ar-IQ" b="1" dirty="0" smtClean="0">
                <a:solidFill>
                  <a:srgbClr val="FF0000"/>
                </a:solidFill>
              </a:rPr>
              <a:t> – والمركبة – الشفوية – حنك السبع )</a:t>
            </a:r>
            <a:endParaRPr lang="en-US" b="1" dirty="0" smtClean="0">
              <a:solidFill>
                <a:srgbClr val="FF0000"/>
              </a:solidFill>
            </a:endParaRPr>
          </a:p>
          <a:p>
            <a:pPr algn="r" rtl="1"/>
            <a:r>
              <a:rPr lang="ar-IQ" b="1" dirty="0" smtClean="0">
                <a:solidFill>
                  <a:srgbClr val="FF0000"/>
                </a:solidFill>
              </a:rPr>
              <a:t> </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lvl="0" algn="r" rtl="1"/>
            <a:r>
              <a:rPr lang="ar-SA" sz="2400" b="1" dirty="0">
                <a:solidFill>
                  <a:srgbClr val="FF0000"/>
                </a:solidFill>
              </a:rPr>
              <a:t>المحاضرة الحادي عشر( التطور في النبات):</a:t>
            </a:r>
            <a:endParaRPr lang="en-US" sz="2400" b="1" dirty="0">
              <a:solidFill>
                <a:srgbClr val="FF0000"/>
              </a:solidFill>
            </a:endParaRPr>
          </a:p>
          <a:p>
            <a:pPr algn="just" rtl="1"/>
            <a:r>
              <a:rPr lang="ar-SA" sz="2400" b="1" dirty="0">
                <a:solidFill>
                  <a:srgbClr val="FF0000"/>
                </a:solidFill>
              </a:rPr>
              <a:t>تحاليل الحامض الاميني للنباتات التي تعيش اليوم أظهرت أن النباتات الأولى انحدرت عن الطحالب الخضراء التي تنتمي إلى مجموعة</a:t>
            </a:r>
            <a:r>
              <a:rPr lang="en-US" sz="2400" b="1" dirty="0" err="1">
                <a:solidFill>
                  <a:srgbClr val="FF0000"/>
                </a:solidFill>
              </a:rPr>
              <a:t>kransalger</a:t>
            </a:r>
            <a:r>
              <a:rPr lang="en-US" sz="2400" b="1" dirty="0">
                <a:solidFill>
                  <a:srgbClr val="FF0000"/>
                </a:solidFill>
              </a:rPr>
              <a:t>. </a:t>
            </a:r>
            <a:r>
              <a:rPr lang="ar-SA" sz="2400" b="1" dirty="0">
                <a:solidFill>
                  <a:srgbClr val="FF0000"/>
                </a:solidFill>
              </a:rPr>
              <a:t>في الوقت الذي بقي القسم الأكبر من هذه المجموعة في الماء فإن جزء صغير منها تمكن من التلائم مع الحياة على اليابسة. لااحد يعلم شكل النباتات الاولى، وتصور لنا الشكل الخارجي البسيط عنها:أن النبتة التي وصلتنا عبارة عن شرائط عارية بطول بضعة سنتيمترات تنتهي بما يشبه كرات صغيرة للأبواغ. الشرائط تخرج مباشرة عن الأرض وليس لها جذور وإنما لديها مايشبه الخيوط قادرة على امتصاص الغذاء والماء. هذه النبتة كانت مهيمنة على اليابسة</a:t>
            </a:r>
            <a:r>
              <a:rPr lang="en-US" sz="2400" b="1" dirty="0">
                <a:solidFill>
                  <a:srgbClr val="FF0000"/>
                </a:solidFill>
              </a:rPr>
              <a:t>.</a:t>
            </a:r>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248400"/>
          </a:xfrm>
        </p:spPr>
        <p:txBody>
          <a:bodyPr>
            <a:normAutofit/>
          </a:bodyPr>
          <a:lstStyle/>
          <a:p>
            <a:pPr algn="just" rtl="1"/>
            <a:r>
              <a:rPr lang="ar-SA" b="1" dirty="0" smtClean="0">
                <a:solidFill>
                  <a:srgbClr val="FF0000"/>
                </a:solidFill>
              </a:rPr>
              <a:t>التحدي الذي كان يقف أمام النبات للتلاؤم مع الحياة على اليابسة كان بالدرجة </a:t>
            </a:r>
            <a:r>
              <a:rPr lang="ar-SA" b="1" dirty="0" err="1" smtClean="0">
                <a:solidFill>
                  <a:srgbClr val="FF0000"/>
                </a:solidFill>
              </a:rPr>
              <a:t>الاولى</a:t>
            </a:r>
            <a:r>
              <a:rPr lang="ar-SA" b="1" dirty="0" smtClean="0">
                <a:solidFill>
                  <a:srgbClr val="FF0000"/>
                </a:solidFill>
              </a:rPr>
              <a:t> بسبب الجاذبية الأرضية. إذ عوضا عن أن تكون النبتة مكتفية بتوجيه جميع قواها نحو الحصول على الغذاء والطعام تصبح مضطرة أيضا إلى الوقوف ضد الجاذبية، لان الماء لم يعد يحملهم إلى الأعلى نحو الشمس. إضافة إلى ذلك يوجد تحدي آخر حيث من الضروري إن تتطور لديها طريقة لرفع الماء من الجذور إلى الأعلى</a:t>
            </a:r>
            <a:r>
              <a:rPr lang="en-US" b="1" dirty="0" smtClean="0">
                <a:solidFill>
                  <a:srgbClr val="FF0000"/>
                </a:solidFill>
              </a:rPr>
              <a:t>.</a:t>
            </a:r>
            <a:r>
              <a:rPr lang="ar-SA" b="1" dirty="0" smtClean="0">
                <a:solidFill>
                  <a:srgbClr val="FF0000"/>
                </a:solidFill>
              </a:rPr>
              <a:t>,القنوات (الأوعية) التي نشأت لديها سمحت بتحقيق نقل المياه من خلال ظاهرة الأوعية الشعرية. غير أن هذه القنوات الشعرية كانت لها جدران صلبة مما أعطى النبتة قوة على الانتصاب وأصبح بالإمكان رفع الماء بعكس الجاذبية وحمل وزن النبتة في نفس الوقت. الأوعية الشعرية كانت نجاحا حقيقيا نجده باقي اليوم في جميع النباتات التي تنمو على اليابسة. </a:t>
            </a:r>
            <a:endParaRPr lang="en-US" sz="36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324600"/>
          </a:xfrm>
        </p:spPr>
        <p:txBody>
          <a:bodyPr>
            <a:normAutofit lnSpcReduction="10000"/>
          </a:bodyPr>
          <a:lstStyle/>
          <a:p>
            <a:pPr algn="just" rtl="1"/>
            <a:r>
              <a:rPr lang="ar-SA" b="1" dirty="0" smtClean="0">
                <a:solidFill>
                  <a:srgbClr val="FF0000"/>
                </a:solidFill>
              </a:rPr>
              <a:t>لذلك تتقاسم جميع هذه النباتات الانتماء إلى مجموعة نباتات الأوعية الشعرية. إلى </a:t>
            </a:r>
            <a:r>
              <a:rPr lang="ar-SA" b="1" dirty="0" err="1" smtClean="0">
                <a:solidFill>
                  <a:srgbClr val="FF0000"/>
                </a:solidFill>
              </a:rPr>
              <a:t>ماقبل</a:t>
            </a:r>
            <a:r>
              <a:rPr lang="ar-SA" b="1" dirty="0" smtClean="0">
                <a:solidFill>
                  <a:srgbClr val="FF0000"/>
                </a:solidFill>
              </a:rPr>
              <a:t> 385 مليون سنة كان طول النباتات نادرا </a:t>
            </a:r>
            <a:r>
              <a:rPr lang="ar-SA" b="1" dirty="0" err="1" smtClean="0">
                <a:solidFill>
                  <a:srgbClr val="FF0000"/>
                </a:solidFill>
              </a:rPr>
              <a:t>مايزيد</a:t>
            </a:r>
            <a:r>
              <a:rPr lang="ar-SA" b="1" dirty="0" smtClean="0">
                <a:solidFill>
                  <a:srgbClr val="FF0000"/>
                </a:solidFill>
              </a:rPr>
              <a:t> عن نصف المتر، ولكن لاحقا تطورت أنواع جديدة أصبحت أكثر ارتفاعا. الأشجار </a:t>
            </a:r>
            <a:r>
              <a:rPr lang="ar-SA" b="1" dirty="0" err="1" smtClean="0">
                <a:solidFill>
                  <a:srgbClr val="FF0000"/>
                </a:solidFill>
              </a:rPr>
              <a:t>الحشائشية</a:t>
            </a:r>
            <a:r>
              <a:rPr lang="ar-SA" b="1" dirty="0" smtClean="0">
                <a:solidFill>
                  <a:srgbClr val="FF0000"/>
                </a:solidFill>
              </a:rPr>
              <a:t> </a:t>
            </a:r>
            <a:r>
              <a:rPr lang="ar-SA" b="1" dirty="0" err="1" smtClean="0">
                <a:solidFill>
                  <a:srgbClr val="FF0000"/>
                </a:solidFill>
              </a:rPr>
              <a:t>الاولى</a:t>
            </a:r>
            <a:r>
              <a:rPr lang="ar-SA" b="1" dirty="0" smtClean="0">
                <a:solidFill>
                  <a:srgbClr val="FF0000"/>
                </a:solidFill>
              </a:rPr>
              <a:t> كانت تصل إلى بضعة أمتار، وعند بداية</a:t>
            </a:r>
            <a:r>
              <a:rPr lang="en-US" b="1" dirty="0" smtClean="0">
                <a:solidFill>
                  <a:srgbClr val="FF0000"/>
                </a:solidFill>
              </a:rPr>
              <a:t>  </a:t>
            </a:r>
            <a:r>
              <a:rPr lang="ar-SA" b="1" u="sng" dirty="0" smtClean="0">
                <a:solidFill>
                  <a:srgbClr val="FF0000"/>
                </a:solidFill>
                <a:hlinkClick r:id="rId2" tooltip="رابط خارجي "/>
              </a:rPr>
              <a:t>العصر </a:t>
            </a:r>
            <a:r>
              <a:rPr lang="ar-SA" b="1" u="sng" dirty="0" err="1" smtClean="0">
                <a:solidFill>
                  <a:srgbClr val="FF0000"/>
                </a:solidFill>
                <a:hlinkClick r:id="rId2" tooltip="رابط خارجي "/>
              </a:rPr>
              <a:t>الكاربوني</a:t>
            </a:r>
            <a:r>
              <a:rPr lang="en-US" b="1" dirty="0" smtClean="0">
                <a:solidFill>
                  <a:srgbClr val="FF0000"/>
                </a:solidFill>
              </a:rPr>
              <a:t> </a:t>
            </a:r>
            <a:r>
              <a:rPr lang="ar-SA" b="1" dirty="0" smtClean="0">
                <a:solidFill>
                  <a:srgbClr val="FF0000"/>
                </a:solidFill>
              </a:rPr>
              <a:t>قبل 365 مليون سنة وصل ارتفاعها إلى ثمانية أمتار كقاعدة. في ذلك الوقت كان الطقس دافئ ومستقر مما جعل التطور يزدهر</a:t>
            </a:r>
            <a:r>
              <a:rPr lang="en-US" b="1" dirty="0" smtClean="0">
                <a:solidFill>
                  <a:srgbClr val="FF0000"/>
                </a:solidFill>
              </a:rPr>
              <a:t>.</a:t>
            </a:r>
            <a:r>
              <a:rPr lang="ar-SA" b="1" dirty="0" smtClean="0">
                <a:solidFill>
                  <a:srgbClr val="FF0000"/>
                </a:solidFill>
              </a:rPr>
              <a:t>ومن ثم تطورت النباتات وأصبح لها أوراق حقيقية لتظهر أول النباتات الحقيقية من صفوف </a:t>
            </a:r>
            <a:r>
              <a:rPr lang="en-US" b="1" dirty="0" err="1" smtClean="0">
                <a:solidFill>
                  <a:srgbClr val="FF0000"/>
                </a:solidFill>
              </a:rPr>
              <a:t>Lycopsida</a:t>
            </a:r>
            <a:endParaRPr lang="en-US" b="1" dirty="0" smtClean="0">
              <a:solidFill>
                <a:srgbClr val="FF0000"/>
              </a:solidFill>
            </a:endParaRPr>
          </a:p>
          <a:p>
            <a:pPr algn="just" rtl="1"/>
            <a:r>
              <a:rPr lang="ar-SA" b="1" dirty="0" err="1" smtClean="0">
                <a:solidFill>
                  <a:srgbClr val="FF0000"/>
                </a:solidFill>
              </a:rPr>
              <a:t>مايجمع</a:t>
            </a:r>
            <a:r>
              <a:rPr lang="ar-SA" b="1" dirty="0" smtClean="0">
                <a:solidFill>
                  <a:srgbClr val="FF0000"/>
                </a:solidFill>
              </a:rPr>
              <a:t> هذه الصفوف أن تكاثرهم كان من خلال </a:t>
            </a:r>
            <a:r>
              <a:rPr lang="ar-SA" b="1" dirty="0" err="1" smtClean="0">
                <a:solidFill>
                  <a:srgbClr val="FF0000"/>
                </a:solidFill>
              </a:rPr>
              <a:t>الابواغ</a:t>
            </a:r>
            <a:r>
              <a:rPr lang="ar-SA" b="1" dirty="0" smtClean="0">
                <a:solidFill>
                  <a:srgbClr val="FF0000"/>
                </a:solidFill>
              </a:rPr>
              <a:t> ، وهو الأمر ذاته الذي كان يميز النباتات المائية، حيث أن عملية التلقيح تحدث في الماء ولذلك كانت النباتات </a:t>
            </a:r>
            <a:r>
              <a:rPr lang="ar-SA" b="1" dirty="0" err="1" smtClean="0">
                <a:solidFill>
                  <a:srgbClr val="FF0000"/>
                </a:solidFill>
              </a:rPr>
              <a:t>الاولى</a:t>
            </a:r>
            <a:r>
              <a:rPr lang="ar-SA" b="1" dirty="0" smtClean="0">
                <a:solidFill>
                  <a:srgbClr val="FF0000"/>
                </a:solidFill>
              </a:rPr>
              <a:t> لازالت تعتمد على بيئة ذات رطوبة عالية</a:t>
            </a:r>
            <a:r>
              <a:rPr lang="en-US" b="1" dirty="0" smtClean="0">
                <a:solidFill>
                  <a:srgbClr val="FF0000"/>
                </a:solidFill>
              </a:rPr>
              <a:t> .</a:t>
            </a:r>
          </a:p>
          <a:p>
            <a:pPr algn="just" rtl="1"/>
            <a:r>
              <a:rPr lang="ar-SA" b="1" dirty="0" smtClean="0">
                <a:solidFill>
                  <a:srgbClr val="FF0000"/>
                </a:solidFill>
              </a:rPr>
              <a:t>لهذا السبب فإن لحظة ظهور النباتات التي تتكاثر بالبذور كان تعبير عن مرحلة تاريخية جديدة وقفزة هائلة , ذلك العصر الذي يعتبر بداية انشقاق القارة إلى قارتين، والبقايا النباتية تشير إلى أن كل من</a:t>
            </a:r>
            <a:endParaRPr lang="en-US" sz="2800"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1"/>
            <a:ext cx="8305800" cy="6248399"/>
          </a:xfrm>
        </p:spPr>
        <p:txBody>
          <a:bodyPr>
            <a:normAutofit/>
          </a:bodyPr>
          <a:lstStyle/>
          <a:p>
            <a:pPr marL="82296" indent="0" algn="just" rtl="1">
              <a:buNone/>
            </a:pPr>
            <a:r>
              <a:rPr lang="ar-SA" sz="2400" b="1" dirty="0">
                <a:solidFill>
                  <a:srgbClr val="FF0000"/>
                </a:solidFill>
              </a:rPr>
              <a:t>هذه القارات لم تكن تملك الطقس ذاته.على القارة الجنوبية بقيت هناك نباتات ذات الابواغ والتي تحتاج إلى جو رطب ودفئ، في حين كان الطقس على القارة الشمالية بارد وجاف مما سمح للنباتات ذات البذور أن تصبح هي السائدة</a:t>
            </a:r>
            <a:r>
              <a:rPr lang="en-US" sz="2400" b="1" dirty="0">
                <a:solidFill>
                  <a:srgbClr val="FF0000"/>
                </a:solidFill>
              </a:rPr>
              <a:t>.</a:t>
            </a:r>
            <a:br>
              <a:rPr lang="en-US" sz="2400" b="1" dirty="0">
                <a:solidFill>
                  <a:srgbClr val="FF0000"/>
                </a:solidFill>
              </a:rPr>
            </a:br>
            <a:r>
              <a:rPr lang="ar-SA" sz="2400" b="1" dirty="0">
                <a:solidFill>
                  <a:srgbClr val="FF0000"/>
                </a:solidFill>
              </a:rPr>
              <a:t>المجموعة الجديدة من النباتات لم تعد مرتبطة بالرطوبة كما أن البذرة كانت محمية بالعديد من طبقات غشائية، بحيث أن النواة قادرة على تحمل الجفاف</a:t>
            </a:r>
            <a:r>
              <a:rPr lang="en-US" sz="2400" b="1" dirty="0">
                <a:solidFill>
                  <a:srgbClr val="FF0000"/>
                </a:solidFill>
              </a:rPr>
              <a:t>. </a:t>
            </a:r>
            <a:r>
              <a:rPr lang="ar-SA" sz="2400" b="1" dirty="0">
                <a:solidFill>
                  <a:srgbClr val="FF0000"/>
                </a:solidFill>
              </a:rPr>
              <a:t>النباتات ذات البذور الاولى كانت لاتملك زهور وإنما تنشأ البذور كل واحدة على حدى إما مباشرة على الورقة أو على انساغها. </a:t>
            </a:r>
            <a:endParaRPr lang="en-US" sz="2400" b="1" dirty="0">
              <a:solidFill>
                <a:srgbClr val="FF0000"/>
              </a:solidFill>
            </a:endParaRPr>
          </a:p>
          <a:p>
            <a:pPr marL="82296" indent="0" algn="just" rtl="1">
              <a:buNone/>
            </a:pPr>
            <a:r>
              <a:rPr lang="ar-SA" sz="2400" b="1" dirty="0">
                <a:solidFill>
                  <a:srgbClr val="FF0000"/>
                </a:solidFill>
              </a:rPr>
              <a:t>وعلى الرغم من أن النباتات ذوات البذور امتلكت أفضلية واضحة على سابقتها في إستراتيجية التكاثر إلا أنهم احتاجوا إلى مئة مليون سنة حتى تمكنوا من السيادة على الأرض، ساعدهم في ذلك تزايد الجفاف. في العصر الكربوني بدأ الطقس يتجه نحو البرودة وتقل الرطوبة، وفي الطريق إلى نهاية العصر الجيولوجي قبل 245 مليون سنة سادت نباتات التكاثر بالبذور في الغابات الواسع.</a:t>
            </a:r>
            <a:endParaRPr lang="en-US" sz="2400" b="1" dirty="0">
              <a:solidFill>
                <a:srgbClr val="FF0000"/>
              </a:solidFill>
            </a:endParaRPr>
          </a:p>
          <a:p>
            <a:pPr marL="82296" indent="0" algn="just" rtl="1">
              <a:buNone/>
            </a:pPr>
            <a:r>
              <a:rPr lang="ar-SA" sz="2400" b="1" dirty="0">
                <a:solidFill>
                  <a:srgbClr val="FF0000"/>
                </a:solidFill>
              </a:rPr>
              <a:t>اليوم توجد أنواع قليلة باقية من أنواع نباتات الابواغ وأغلبيتهم يعود إلى المجموعة الاولى. نباتات التكاثر البذري نشأ عنها الكثير من الفصائل والأنواع في جميع الاتجاهات</a:t>
            </a:r>
            <a:r>
              <a:rPr lang="en-US" sz="2400" b="1" dirty="0">
                <a:solidFill>
                  <a:srgbClr val="FF0000"/>
                </a:solidFill>
              </a:rPr>
              <a:t>.</a:t>
            </a:r>
          </a:p>
          <a:p>
            <a:pPr>
              <a:buNone/>
            </a:pPr>
            <a:endParaRPr lang="en-US" sz="2000" dirty="0" smtClean="0"/>
          </a:p>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172200"/>
          </a:xfrm>
        </p:spPr>
        <p:txBody>
          <a:bodyPr>
            <a:normAutofit/>
          </a:bodyPr>
          <a:lstStyle/>
          <a:p>
            <a:pPr marL="82296" indent="0" algn="just">
              <a:buNone/>
            </a:pPr>
            <a:endParaRPr lang="ar-SA" b="1" dirty="0" smtClean="0">
              <a:solidFill>
                <a:srgbClr val="FF0000"/>
              </a:solidFill>
            </a:endParaRPr>
          </a:p>
          <a:p>
            <a:pPr marL="82296" indent="0" algn="just">
              <a:buNone/>
            </a:pPr>
            <a:endParaRPr lang="ar-SA" b="1" dirty="0" smtClean="0">
              <a:solidFill>
                <a:srgbClr val="FF0000"/>
              </a:solidFill>
            </a:endParaRPr>
          </a:p>
          <a:p>
            <a:pPr marL="82296" indent="0" algn="just" rtl="1">
              <a:buNone/>
            </a:pPr>
            <a:r>
              <a:rPr lang="ar-SA" b="1" dirty="0" smtClean="0">
                <a:solidFill>
                  <a:srgbClr val="FF0000"/>
                </a:solidFill>
              </a:rPr>
              <a:t>غير إن  قدوم آكلة النباتات يعني عامل جديد يدخل في الانتقاء، وهو الأمر الذي سمح بنشوء فرص جديدة للانتقاء وبالتالي تطور طرق جديدة للتكاثر. لقد تطور أسلوب التكاثر عن طريق الزهور والثنائية التلقيح. هذا الأسلوب خلق عملية الانتقاء من  قبل آكلي النباتات أنفسهم، من خلال اختيار التغيرات التي تحمل نشاء أكثر ودهن أكثر، الأمر الذي سمح باستغلال آكلات النباتات لنشر البذور</a:t>
            </a:r>
            <a:r>
              <a:rPr lang="en-US" b="1" dirty="0" smtClean="0">
                <a:solidFill>
                  <a:srgbClr val="FF0000"/>
                </a:solidFill>
              </a:rPr>
              <a:t>. </a:t>
            </a:r>
            <a:r>
              <a:rPr lang="ar-SA" b="1" dirty="0" smtClean="0">
                <a:solidFill>
                  <a:srgbClr val="FF0000"/>
                </a:solidFill>
              </a:rPr>
              <a:t>هذه الطريقة سمحت بإنتاج كمية كبيرة من البذور وبالتالي لم يعد آكلي النباتات تهديد وإنما حلفاء يجري التعاون معهم. وهؤلاء الحلفاء بالذات كانوا أوائل محسني إنتاج الزهور والثمار لدى النباتات</a:t>
            </a:r>
            <a:r>
              <a:rPr lang="en-US" b="1" dirty="0" smtClean="0">
                <a:solidFill>
                  <a:srgbClr val="FF0000"/>
                </a:solidFill>
              </a:rPr>
              <a:t>.</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092891"/>
          </a:xfrm>
        </p:spPr>
        <p:txBody>
          <a:bodyPr>
            <a:normAutofit/>
          </a:bodyPr>
          <a:lstStyle/>
          <a:p>
            <a:pPr algn="r" rtl="1"/>
            <a:r>
              <a:rPr lang="ar-SA" b="1" dirty="0" err="1" smtClean="0">
                <a:solidFill>
                  <a:srgbClr val="FF0000"/>
                </a:solidFill>
              </a:rPr>
              <a:t>لايعلم</a:t>
            </a:r>
            <a:r>
              <a:rPr lang="ar-SA" b="1" dirty="0" smtClean="0">
                <a:solidFill>
                  <a:srgbClr val="FF0000"/>
                </a:solidFill>
              </a:rPr>
              <a:t> العلماء الوقت الذي نشأت فيه نباتات الزهور والثمار لوجود قطع قليلة للغاية من بقايا النباتات </a:t>
            </a:r>
            <a:r>
              <a:rPr lang="ar-SA" b="1" dirty="0" err="1" smtClean="0">
                <a:solidFill>
                  <a:srgbClr val="FF0000"/>
                </a:solidFill>
              </a:rPr>
              <a:t>الاولى</a:t>
            </a:r>
            <a:r>
              <a:rPr lang="ar-SA" b="1" dirty="0" smtClean="0">
                <a:solidFill>
                  <a:srgbClr val="FF0000"/>
                </a:solidFill>
              </a:rPr>
              <a:t> لهذه الأنواع إضافة إلى أن معطياتها غير دقيقة. على الأغلب نشأت هذه المجموعة  قبل 120-130 مليون سنة. إحدى البقايا الحجرية تعود إلى </a:t>
            </a:r>
            <a:r>
              <a:rPr lang="ar-SA" b="1" dirty="0" err="1" smtClean="0">
                <a:solidFill>
                  <a:srgbClr val="FF0000"/>
                </a:solidFill>
              </a:rPr>
              <a:t>ماقبل</a:t>
            </a:r>
            <a:r>
              <a:rPr lang="ar-SA" b="1" dirty="0" smtClean="0">
                <a:solidFill>
                  <a:srgbClr val="FF0000"/>
                </a:solidFill>
              </a:rPr>
              <a:t> 100 مليون سنة ولديها قرابة مع نبتة أوروبية اليوم</a:t>
            </a:r>
            <a:r>
              <a:rPr lang="en-US" b="1" dirty="0" smtClean="0">
                <a:solidFill>
                  <a:srgbClr val="FF0000"/>
                </a:solidFill>
              </a:rPr>
              <a:t>. </a:t>
            </a:r>
            <a:r>
              <a:rPr lang="ar-SA" b="1" dirty="0" smtClean="0">
                <a:solidFill>
                  <a:srgbClr val="FF0000"/>
                </a:solidFill>
              </a:rPr>
              <a:t>غير أنها كانت ناجحة للغاية بحيث أنها انتشرت بسرعة وخلال بضعة ملايين من السنين أصبحت أنواعها تعد بالمئات. في 65 مليون سنة الأخيرة أصبح النباتات ذات الزهور تملك ممثليها في جميع أنحاء الأرض وظروفه على اليابسة.</a:t>
            </a: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2000"/>
            <a:ext cx="8229600" cy="5245291"/>
          </a:xfrm>
        </p:spPr>
        <p:txBody>
          <a:bodyPr/>
          <a:lstStyle/>
          <a:p>
            <a:pPr algn="just"/>
            <a:r>
              <a:rPr lang="ar-SY" b="1" dirty="0" smtClean="0">
                <a:solidFill>
                  <a:srgbClr val="FF0000"/>
                </a:solidFill>
              </a:rPr>
              <a:t>قبل عشرة </a:t>
            </a:r>
            <a:r>
              <a:rPr lang="ar-SY" b="1" dirty="0" err="1" smtClean="0">
                <a:solidFill>
                  <a:srgbClr val="FF0000"/>
                </a:solidFill>
              </a:rPr>
              <a:t>الاف</a:t>
            </a:r>
            <a:r>
              <a:rPr lang="ar-SY" b="1" dirty="0" smtClean="0">
                <a:solidFill>
                  <a:srgbClr val="FF0000"/>
                </a:solidFill>
              </a:rPr>
              <a:t> سنه مضت اكتشف الإنسان انه يستطيع أن يزيد من النباتات الصالحة للأكل بواسطة زراعة بذور نباتات الحبوب البرية كالحنطة والشعير, والتي كانوا يجمعون بذورها من الطبيعة, وبذلك بدأت الزراعة وبدأت الحضارة في وادي الرافدين, وكذلك زراعة النخيل للحصول على التمر. وفي مناطق أخرى من العالم وقبل أربعة </a:t>
            </a:r>
            <a:r>
              <a:rPr lang="ar-SY" b="1" dirty="0" err="1" smtClean="0">
                <a:solidFill>
                  <a:srgbClr val="FF0000"/>
                </a:solidFill>
              </a:rPr>
              <a:t>الاف</a:t>
            </a:r>
            <a:r>
              <a:rPr lang="ar-SY" b="1" dirty="0" smtClean="0">
                <a:solidFill>
                  <a:srgbClr val="FF0000"/>
                </a:solidFill>
              </a:rPr>
              <a:t> سنه زرعوا الزيتون والمشمش والعنب. الصينيون القدماء زرعوا الرز والبرتقال والشاي والخوخ. أما الهنود الحمر في أمريكا (السكان الأصليون) فأنهم زرعوا الذرة </a:t>
            </a:r>
            <a:r>
              <a:rPr lang="ar-SY" b="1" dirty="0" err="1" smtClean="0">
                <a:solidFill>
                  <a:srgbClr val="FF0000"/>
                </a:solidFill>
              </a:rPr>
              <a:t>والبطاطا</a:t>
            </a:r>
            <a:r>
              <a:rPr lang="ar-SY" b="1" dirty="0" smtClean="0">
                <a:solidFill>
                  <a:srgbClr val="FF0000"/>
                </a:solidFill>
              </a:rPr>
              <a:t> </a:t>
            </a:r>
            <a:r>
              <a:rPr lang="ar-SY" b="1" dirty="0" err="1" smtClean="0">
                <a:solidFill>
                  <a:srgbClr val="FF0000"/>
                </a:solidFill>
              </a:rPr>
              <a:t>والكوكا</a:t>
            </a:r>
            <a:r>
              <a:rPr lang="ar-SY" b="1" dirty="0" smtClean="0">
                <a:solidFill>
                  <a:srgbClr val="FF0000"/>
                </a:solidFill>
              </a:rPr>
              <a:t> والفلفل الحار </a:t>
            </a:r>
            <a:r>
              <a:rPr lang="ar-SY" b="1" dirty="0" err="1" smtClean="0">
                <a:solidFill>
                  <a:srgbClr val="FF0000"/>
                </a:solidFill>
              </a:rPr>
              <a:t>والطماطة</a:t>
            </a:r>
            <a:r>
              <a:rPr lang="ar-SY" b="1" dirty="0" smtClean="0">
                <a:solidFill>
                  <a:srgbClr val="FF0000"/>
                </a:solidFill>
              </a:rPr>
              <a:t> والتبغ</a:t>
            </a:r>
            <a:r>
              <a:rPr lang="ar-SA" b="1" dirty="0" smtClean="0">
                <a:solidFill>
                  <a:srgbClr val="FF0000"/>
                </a:solidFill>
              </a:rPr>
              <a:t>.                                  </a:t>
            </a:r>
            <a:r>
              <a:rPr lang="ar-SY" b="1" dirty="0" smtClean="0">
                <a:solidFill>
                  <a:srgbClr val="FF0000"/>
                </a:solidFill>
              </a:rPr>
              <a:t>.</a:t>
            </a:r>
            <a:r>
              <a:rPr lang="en-US" sz="2800" b="1" dirty="0" smtClean="0">
                <a:solidFill>
                  <a:srgbClr val="FF0000"/>
                </a:solidFill>
              </a:rPr>
              <a:t/>
            </a:r>
            <a:br>
              <a:rPr lang="en-US" sz="2800" b="1" dirty="0" smtClean="0">
                <a:solidFill>
                  <a:srgbClr val="FF0000"/>
                </a:solidFill>
              </a:rPr>
            </a:b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81000" y="152400"/>
            <a:ext cx="8305800" cy="4876800"/>
          </a:xfrm>
        </p:spPr>
        <p:txBody>
          <a:bodyPr>
            <a:noAutofit/>
          </a:bodyPr>
          <a:lstStyle/>
          <a:p>
            <a:pPr rtl="1"/>
            <a:r>
              <a:rPr lang="ar-EG" sz="2000" b="1" dirty="0" smtClean="0">
                <a:solidFill>
                  <a:srgbClr val="0070C0"/>
                </a:solidFill>
                <a:effectLst/>
              </a:rPr>
              <a:t>المحاضرة </a:t>
            </a:r>
            <a:r>
              <a:rPr lang="ar-EG" sz="2000" b="1" dirty="0">
                <a:solidFill>
                  <a:srgbClr val="0070C0"/>
                </a:solidFill>
                <a:effectLst/>
              </a:rPr>
              <a:t>الثانية(فروع علم النبات, خصائص النبات. أنواع النباتات)</a:t>
            </a:r>
            <a:r>
              <a:rPr lang="en-US" sz="2000" dirty="0">
                <a:solidFill>
                  <a:srgbClr val="FF0000"/>
                </a:solidFill>
                <a:effectLst/>
              </a:rPr>
              <a:t/>
            </a:r>
            <a:br>
              <a:rPr lang="en-US" sz="2000" dirty="0">
                <a:solidFill>
                  <a:srgbClr val="FF0000"/>
                </a:solidFill>
                <a:effectLst/>
              </a:rPr>
            </a:br>
            <a:r>
              <a:rPr lang="ar-EG" sz="2000" dirty="0">
                <a:solidFill>
                  <a:srgbClr val="FF0000"/>
                </a:solidFill>
                <a:effectLst/>
              </a:rPr>
              <a:t>1- علم الشكل الظاهري</a:t>
            </a:r>
            <a:r>
              <a:rPr lang="en-US" sz="2000" dirty="0">
                <a:solidFill>
                  <a:srgbClr val="FF0000"/>
                </a:solidFill>
                <a:effectLst/>
              </a:rPr>
              <a:t>Morphology</a:t>
            </a:r>
            <a:r>
              <a:rPr lang="ar-SY" sz="2000" dirty="0">
                <a:solidFill>
                  <a:srgbClr val="FF0000"/>
                </a:solidFill>
                <a:effectLst/>
              </a:rPr>
              <a:t>: هو علم يختص بدراسة التركيب الخارجي لمختلف أجزاء النباتات.</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2- علم التشريح</a:t>
            </a:r>
            <a:r>
              <a:rPr lang="en-US" sz="2000" dirty="0">
                <a:solidFill>
                  <a:srgbClr val="FF0000"/>
                </a:solidFill>
                <a:effectLst/>
              </a:rPr>
              <a:t>Anatomy</a:t>
            </a:r>
            <a:r>
              <a:rPr lang="ar-SY" sz="2000" dirty="0">
                <a:solidFill>
                  <a:srgbClr val="FF0000"/>
                </a:solidFill>
                <a:effectLst/>
              </a:rPr>
              <a:t>: وهو العلم الذي يهتم بدراسة التركيب الداخلي للنبات.</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3- علم البيئة النباتية</a:t>
            </a:r>
            <a:r>
              <a:rPr lang="en-US" sz="2000" dirty="0">
                <a:solidFill>
                  <a:srgbClr val="FF0000"/>
                </a:solidFill>
                <a:effectLst/>
              </a:rPr>
              <a:t>Plant Ecology</a:t>
            </a:r>
            <a:r>
              <a:rPr lang="ar-SY" sz="2000" dirty="0">
                <a:solidFill>
                  <a:srgbClr val="FF0000"/>
                </a:solidFill>
                <a:effectLst/>
              </a:rPr>
              <a:t>: العلم الذي يختص بدراسة الظواهر البيئية التي تؤثر على نمو النباتات وعلى خصائصها المختلفة.</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4- علم التصنيف</a:t>
            </a:r>
            <a:r>
              <a:rPr lang="en-US" sz="2000" dirty="0">
                <a:solidFill>
                  <a:srgbClr val="FF0000"/>
                </a:solidFill>
                <a:effectLst/>
              </a:rPr>
              <a:t>Taxonomy</a:t>
            </a:r>
            <a:r>
              <a:rPr lang="ar-SY" sz="2000" dirty="0">
                <a:solidFill>
                  <a:srgbClr val="FF0000"/>
                </a:solidFill>
                <a:effectLst/>
              </a:rPr>
              <a:t>: هو العلم الذي يهتم بتعريف وتصنيف وتطور العلاقات النباتية.</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5- علم الفطريات</a:t>
            </a:r>
            <a:r>
              <a:rPr lang="en-US" sz="2000" dirty="0">
                <a:solidFill>
                  <a:srgbClr val="FF0000"/>
                </a:solidFill>
                <a:effectLst/>
              </a:rPr>
              <a:t>Mycology</a:t>
            </a:r>
            <a:r>
              <a:rPr lang="ar-SY" sz="2000" dirty="0">
                <a:solidFill>
                  <a:srgbClr val="FF0000"/>
                </a:solidFill>
                <a:effectLst/>
              </a:rPr>
              <a:t>: هو العلم الذي يختص بدراسة النباتات الخالية من مادة الكلوروفيل– أي نباتات ذاتية التغذية.</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6- علم أمراض النبات</a:t>
            </a:r>
            <a:r>
              <a:rPr lang="en-US" sz="2000" dirty="0">
                <a:solidFill>
                  <a:srgbClr val="FF0000"/>
                </a:solidFill>
                <a:effectLst/>
              </a:rPr>
              <a:t>Plant pathology</a:t>
            </a:r>
            <a:r>
              <a:rPr lang="ar-SY" sz="2000" dirty="0">
                <a:solidFill>
                  <a:srgbClr val="FF0000"/>
                </a:solidFill>
                <a:effectLst/>
              </a:rPr>
              <a:t>: يختص بدراسة الأمراض التي تصيب النباتات مع تقديم حلول لعلاجها والسيطرة عليها لتجنب انتشارها.</a:t>
            </a:r>
            <a:r>
              <a:rPr lang="en-US" sz="2000" dirty="0">
                <a:solidFill>
                  <a:srgbClr val="FF0000"/>
                </a:solidFill>
                <a:effectLst/>
              </a:rPr>
              <a:t/>
            </a:r>
            <a:br>
              <a:rPr lang="en-US" sz="2000" dirty="0">
                <a:solidFill>
                  <a:srgbClr val="FF0000"/>
                </a:solidFill>
                <a:effectLst/>
              </a:rPr>
            </a:br>
            <a:r>
              <a:rPr lang="ar-SY" sz="2000" dirty="0">
                <a:solidFill>
                  <a:srgbClr val="FF0000"/>
                </a:solidFill>
                <a:effectLst/>
              </a:rPr>
              <a:t>7- علم فسلجه النبات</a:t>
            </a:r>
            <a:r>
              <a:rPr lang="en-US" sz="2000" dirty="0">
                <a:solidFill>
                  <a:srgbClr val="FF0000"/>
                </a:solidFill>
                <a:effectLst/>
              </a:rPr>
              <a:t>Physiology</a:t>
            </a:r>
            <a:r>
              <a:rPr lang="ar-SY" sz="2000" dirty="0">
                <a:solidFill>
                  <a:srgbClr val="FF0000"/>
                </a:solidFill>
                <a:effectLst/>
              </a:rPr>
              <a:t>: هو العلم الذي يهتم بدراسة العمليات الحيوية التي تتم داخل جسم النبات</a:t>
            </a:r>
            <a:r>
              <a:rPr lang="ar-SY" sz="2000" dirty="0" smtClean="0">
                <a:solidFill>
                  <a:srgbClr val="FF0000"/>
                </a:solidFill>
                <a:effectLst/>
              </a:rPr>
              <a:t>.</a:t>
            </a:r>
            <a:r>
              <a:rPr lang="en-US" sz="2000" dirty="0" smtClean="0">
                <a:solidFill>
                  <a:srgbClr val="FF0000"/>
                </a:solidFill>
                <a:effectLst/>
              </a:rPr>
              <a:t> </a:t>
            </a:r>
            <a:r>
              <a:rPr lang="en-US" sz="2000" dirty="0">
                <a:solidFill>
                  <a:srgbClr val="FF0000"/>
                </a:solidFill>
                <a:effectLst/>
              </a:rPr>
              <a:t/>
            </a:r>
            <a:br>
              <a:rPr lang="en-US" sz="2000" dirty="0">
                <a:solidFill>
                  <a:srgbClr val="FF0000"/>
                </a:solidFill>
                <a:effectLst/>
              </a:rPr>
            </a:br>
            <a:endParaRPr lang="ar-SA" sz="20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702491"/>
          </a:xfrm>
        </p:spPr>
        <p:txBody>
          <a:bodyPr>
            <a:normAutofit lnSpcReduction="10000"/>
          </a:bodyPr>
          <a:lstStyle/>
          <a:p>
            <a:pPr algn="r" rtl="1"/>
            <a:r>
              <a:rPr lang="en-US" dirty="0" smtClean="0"/>
              <a:t/>
            </a:r>
            <a:br>
              <a:rPr lang="en-US" dirty="0" smtClean="0"/>
            </a:br>
            <a:r>
              <a:rPr lang="ar-SY" b="1" dirty="0" smtClean="0">
                <a:solidFill>
                  <a:srgbClr val="FF0000"/>
                </a:solidFill>
              </a:rPr>
              <a:t>8- علم الخلية</a:t>
            </a:r>
            <a:r>
              <a:rPr lang="ar-SA" b="1" dirty="0" smtClean="0">
                <a:solidFill>
                  <a:srgbClr val="FF0000"/>
                </a:solidFill>
              </a:rPr>
              <a:t> </a:t>
            </a:r>
            <a:r>
              <a:rPr lang="en-US" b="1" dirty="0" smtClean="0">
                <a:solidFill>
                  <a:srgbClr val="FF0000"/>
                </a:solidFill>
              </a:rPr>
              <a:t>Cytology</a:t>
            </a:r>
            <a:r>
              <a:rPr lang="ar-SY" b="1" dirty="0" smtClean="0">
                <a:solidFill>
                  <a:srgbClr val="FF0000"/>
                </a:solidFill>
              </a:rPr>
              <a:t>: ويهتم بدراسة الخلية كيفية نموها وتطورها وتركيبها.</a:t>
            </a:r>
            <a:r>
              <a:rPr lang="en-US" b="1" dirty="0" smtClean="0">
                <a:solidFill>
                  <a:srgbClr val="FF0000"/>
                </a:solidFill>
              </a:rPr>
              <a:t/>
            </a:r>
            <a:br>
              <a:rPr lang="en-US" b="1" dirty="0" smtClean="0">
                <a:solidFill>
                  <a:srgbClr val="FF0000"/>
                </a:solidFill>
              </a:rPr>
            </a:br>
            <a:r>
              <a:rPr lang="ar-SY" b="1" dirty="0" smtClean="0">
                <a:solidFill>
                  <a:srgbClr val="FF0000"/>
                </a:solidFill>
              </a:rPr>
              <a:t>9- علم الوراثة</a:t>
            </a:r>
            <a:r>
              <a:rPr lang="ar-SA" b="1" dirty="0" smtClean="0">
                <a:solidFill>
                  <a:srgbClr val="FF0000"/>
                </a:solidFill>
              </a:rPr>
              <a:t> </a:t>
            </a:r>
            <a:r>
              <a:rPr lang="en-US" b="1" dirty="0" smtClean="0">
                <a:solidFill>
                  <a:srgbClr val="FF0000"/>
                </a:solidFill>
              </a:rPr>
              <a:t>Genetics</a:t>
            </a:r>
            <a:r>
              <a:rPr lang="ar-SY" b="1" dirty="0" smtClean="0">
                <a:solidFill>
                  <a:srgbClr val="FF0000"/>
                </a:solidFill>
              </a:rPr>
              <a:t>: هو العلم الذي يدرس الاختلافات الوراثية التي تميز بين أنواع النباتات المختلفة.</a:t>
            </a:r>
            <a:r>
              <a:rPr lang="en-US" b="1" dirty="0" smtClean="0">
                <a:solidFill>
                  <a:srgbClr val="FF0000"/>
                </a:solidFill>
              </a:rPr>
              <a:t/>
            </a:r>
            <a:br>
              <a:rPr lang="en-US" b="1" dirty="0" smtClean="0">
                <a:solidFill>
                  <a:srgbClr val="FF0000"/>
                </a:solidFill>
              </a:rPr>
            </a:br>
            <a:r>
              <a:rPr lang="ar-SY" b="1" dirty="0" smtClean="0">
                <a:solidFill>
                  <a:srgbClr val="FF0000"/>
                </a:solidFill>
              </a:rPr>
              <a:t>10- علم البكتيريا</a:t>
            </a:r>
            <a:r>
              <a:rPr lang="ar-SA" b="1" dirty="0" smtClean="0">
                <a:solidFill>
                  <a:srgbClr val="FF0000"/>
                </a:solidFill>
              </a:rPr>
              <a:t> </a:t>
            </a:r>
            <a:r>
              <a:rPr lang="en-US" b="1" dirty="0" smtClean="0">
                <a:solidFill>
                  <a:srgbClr val="FF0000"/>
                </a:solidFill>
              </a:rPr>
              <a:t>Bacteriology</a:t>
            </a:r>
            <a:r>
              <a:rPr lang="ar-SA" b="1" dirty="0" smtClean="0">
                <a:solidFill>
                  <a:srgbClr val="FF0000"/>
                </a:solidFill>
              </a:rPr>
              <a:t>  </a:t>
            </a:r>
            <a:r>
              <a:rPr lang="ar-SY" b="1" dirty="0" smtClean="0">
                <a:solidFill>
                  <a:srgbClr val="FF0000"/>
                </a:solidFill>
              </a:rPr>
              <a:t>: هو علم يختص بدراسة أنواع البكتيريا المختلفة التي تصيب مختلف أنواع النباتات.</a:t>
            </a:r>
            <a:r>
              <a:rPr lang="en-US" b="1" dirty="0" smtClean="0">
                <a:solidFill>
                  <a:srgbClr val="FF0000"/>
                </a:solidFill>
              </a:rPr>
              <a:t/>
            </a:r>
            <a:br>
              <a:rPr lang="en-US" b="1" dirty="0" smtClean="0">
                <a:solidFill>
                  <a:srgbClr val="FF0000"/>
                </a:solidFill>
              </a:rPr>
            </a:br>
            <a:r>
              <a:rPr lang="ar-SY" b="1" dirty="0" smtClean="0">
                <a:solidFill>
                  <a:srgbClr val="FF0000"/>
                </a:solidFill>
              </a:rPr>
              <a:t>11- علم </a:t>
            </a:r>
            <a:r>
              <a:rPr lang="ar-SY" b="1" dirty="0" err="1" smtClean="0">
                <a:solidFill>
                  <a:srgbClr val="FF0000"/>
                </a:solidFill>
              </a:rPr>
              <a:t>الفايروسات</a:t>
            </a:r>
            <a:r>
              <a:rPr lang="ar-SA" b="1" dirty="0" smtClean="0">
                <a:solidFill>
                  <a:srgbClr val="FF0000"/>
                </a:solidFill>
              </a:rPr>
              <a:t> </a:t>
            </a:r>
            <a:r>
              <a:rPr lang="en-US" b="1" dirty="0" smtClean="0">
                <a:solidFill>
                  <a:srgbClr val="FF0000"/>
                </a:solidFill>
              </a:rPr>
              <a:t>Virology</a:t>
            </a:r>
            <a:r>
              <a:rPr lang="ar-SY" b="1" dirty="0" smtClean="0">
                <a:solidFill>
                  <a:srgbClr val="FF0000"/>
                </a:solidFill>
              </a:rPr>
              <a:t>: يختص بدراسة أنواع الفيروسات التي تصيب الكائنات الحية النباتية.</a:t>
            </a:r>
            <a:r>
              <a:rPr lang="en-US" b="1" dirty="0" smtClean="0">
                <a:solidFill>
                  <a:srgbClr val="FF0000"/>
                </a:solidFill>
              </a:rPr>
              <a:t/>
            </a:r>
            <a:br>
              <a:rPr lang="en-US" b="1" dirty="0" smtClean="0">
                <a:solidFill>
                  <a:srgbClr val="FF0000"/>
                </a:solidFill>
              </a:rPr>
            </a:br>
            <a:r>
              <a:rPr lang="ar-SY" b="1" dirty="0" smtClean="0">
                <a:solidFill>
                  <a:srgbClr val="FF0000"/>
                </a:solidFill>
              </a:rPr>
              <a:t>12- علم الطحالب</a:t>
            </a:r>
            <a:r>
              <a:rPr lang="ar-SA" b="1" dirty="0" smtClean="0">
                <a:solidFill>
                  <a:srgbClr val="FF0000"/>
                </a:solidFill>
              </a:rPr>
              <a:t> </a:t>
            </a:r>
            <a:r>
              <a:rPr lang="en-US" b="1" dirty="0" err="1" smtClean="0">
                <a:solidFill>
                  <a:srgbClr val="FF0000"/>
                </a:solidFill>
              </a:rPr>
              <a:t>Phycology</a:t>
            </a:r>
            <a:r>
              <a:rPr lang="ar-SY" b="1" dirty="0" smtClean="0">
                <a:solidFill>
                  <a:srgbClr val="FF0000"/>
                </a:solidFill>
              </a:rPr>
              <a:t>: هو العلم الذي يعني بدراسة الطحالب.</a:t>
            </a:r>
            <a:r>
              <a:rPr lang="en-US" b="1" dirty="0" smtClean="0">
                <a:solidFill>
                  <a:srgbClr val="FF0000"/>
                </a:solidFill>
              </a:rPr>
              <a:t/>
            </a:r>
            <a:br>
              <a:rPr lang="en-US" b="1" dirty="0" smtClean="0">
                <a:solidFill>
                  <a:srgbClr val="FF0000"/>
                </a:solidFill>
              </a:rPr>
            </a:br>
            <a:r>
              <a:rPr lang="ar-SY" b="1" dirty="0" smtClean="0">
                <a:solidFill>
                  <a:srgbClr val="FF0000"/>
                </a:solidFill>
              </a:rPr>
              <a:t>13- علم التطور</a:t>
            </a:r>
            <a:r>
              <a:rPr lang="ar-SA" b="1" dirty="0" smtClean="0">
                <a:solidFill>
                  <a:srgbClr val="FF0000"/>
                </a:solidFill>
              </a:rPr>
              <a:t> </a:t>
            </a:r>
            <a:r>
              <a:rPr lang="en-US" b="1" dirty="0" smtClean="0">
                <a:solidFill>
                  <a:srgbClr val="FF0000"/>
                </a:solidFill>
              </a:rPr>
              <a:t>Evolution</a:t>
            </a:r>
            <a:r>
              <a:rPr lang="ar-SY" b="1" dirty="0" smtClean="0">
                <a:solidFill>
                  <a:srgbClr val="FF0000"/>
                </a:solidFill>
              </a:rPr>
              <a:t>: وهو العلم الذي يهتم بأصل الأنواع والعلاقة التطورية فيما بينها.</a:t>
            </a:r>
            <a:r>
              <a:rPr lang="en-US" b="1" dirty="0" smtClean="0"/>
              <a:t/>
            </a:r>
            <a:br>
              <a:rPr lang="en-US" b="1" dirty="0" smtClean="0"/>
            </a:br>
            <a:r>
              <a:rPr lang="ar-SY" b="1" dirty="0" smtClean="0"/>
              <a:t>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749</TotalTime>
  <Words>4518</Words>
  <Application>Microsoft Office PowerPoint</Application>
  <PresentationFormat>عرض على الشاشة (3:4)‏</PresentationFormat>
  <Paragraphs>432</Paragraphs>
  <Slides>66</Slides>
  <Notes>0</Notes>
  <HiddenSlides>0</HiddenSlides>
  <MMClips>0</MMClips>
  <ScaleCrop>false</ScaleCrop>
  <HeadingPairs>
    <vt:vector size="4" baseType="variant">
      <vt:variant>
        <vt:lpstr>سمة</vt:lpstr>
      </vt:variant>
      <vt:variant>
        <vt:i4>1</vt:i4>
      </vt:variant>
      <vt:variant>
        <vt:lpstr>عناوين الشرائح</vt:lpstr>
      </vt:variant>
      <vt:variant>
        <vt:i4>66</vt:i4>
      </vt:variant>
    </vt:vector>
  </HeadingPairs>
  <TitlesOfParts>
    <vt:vector size="67" baseType="lpstr">
      <vt:lpstr>ملتقى</vt:lpstr>
      <vt:lpstr>كلية الزراعة والأهوار قسم المحاصيل الحقلية  نبات عام (الجزء النظري)</vt:lpstr>
      <vt:lpstr>         </vt:lpstr>
      <vt:lpstr>الشريحة 3</vt:lpstr>
      <vt:lpstr>في القرن السادس عشر تجدد الاهتمام بعالم الطبيعة وذلك بزيادة العناية بالحدائق النباتية التي أسسها العرب والمسلمون وتم نشر الكتب الخاصة بهذه النباتات والتي تدعى كتب الأعشاب وذلك في بداية النهضة الأوربية وقد ادخلوا نباتات وأنواع جديدة ونادرة من أمريكا وإفريقيا واسيا لم تكن معروفة من قبل حيث جلبت إلى أوربا                          .  أن احد أهم الانجازات في هذه الفترة هي مايعرف بالتسمية الثنائية ( تسمية النبات بكلمتين الأولى هي اسم جنس, والثانية للنوع) مثلا النخيل Phonix dactylifera L.  وكان ذلك من قبل العالم السويدي كارل ليانوس (1707 – 1778), حيث أن هذه التسمية وحدت لكل الكائنات الحية في العالم اجمع ووضعت الأساس لتقسيم النباتات إلى مجموعات وعوائل وأصناف وعمل الدراسات لتجريبية عليها                ..   </vt:lpstr>
      <vt:lpstr>الشريحة 5</vt:lpstr>
      <vt:lpstr>أهمية دراسة علم النبات: أن الاهتمام بدراسة البيئة النباتية ليس مجرد لأنها المصدر الرئيسي لطعام الإنسان وبقائه على قيد الحياة, أو لأنها تمثل السلسلة الغذائية التي تنقل الطاقة من كائن حي إلى أخر في صورة مواد غذائية فدراسة علم النبات يمكننا التعرف على الكائنات الحية كيف تطورت وتغيرت عبر الأزمان والعصور- أي معرفة تاريخ الحياة النباتية. كما أن دراسة النباتات تعطي الفرصة للعلماء للبحث والتنقيب عن منافع جديدة للبشر من خلال تلك الكائنات الحية التي لاتنضب. أهمية النباتات للإنسان: هناك علاقة قوية بين النباتات والإنسان للاستفادة من النباتات في الغذاء والسكن والدواء. من اجل بقاء الإنسان واستمرار الحياة فأن الإنسان استطاع أن يميز بين النباتات الصالح منها للأكل والسام. </vt:lpstr>
      <vt:lpstr>الشريحة 7</vt:lpstr>
      <vt:lpstr>المحاضرة الثانية(فروع علم النبات, خصائص النبات. أنواع النباتات) 1- علم الشكل الظاهريMorphology: هو علم يختص بدراسة التركيب الخارجي لمختلف أجزاء النباتات. 2- علم التشريحAnatomy: وهو العلم الذي يهتم بدراسة التركيب الداخلي للنبات. 3- علم البيئة النباتيةPlant Ecology: العلم الذي يختص بدراسة الظواهر البيئية التي تؤثر على نمو النباتات وعلى خصائصها المختلفة. 4- علم التصنيفTaxonomy: هو العلم الذي يهتم بتعريف وتصنيف وتطور العلاقات النباتية. 5- علم الفطرياتMycology: هو العلم الذي يختص بدراسة النباتات الخالية من مادة الكلوروفيل– أي نباتات ذاتية التغذية. 6- علم أمراض النباتPlant pathology: يختص بدراسة الأمراض التي تصيب النباتات مع تقديم حلول لعلاجها والسيطرة عليها لتجنب انتشارها. 7- علم فسلجه النباتPhysiology: هو العلم الذي يهتم بدراسة العمليات الحيوية التي تتم داخل جسم النبات.  </vt:lpstr>
      <vt:lpstr>الشريحة 9</vt:lpstr>
      <vt:lpstr>  أهمية النبات: النبات مصدر غذائي لا يمكن الاستغناء عنه للإنسان والحيوان على حد سواء. النبات مهنة ومصدر للدخل. النبات مصدر هام للصناعة, حيث تقوم علية نهضة الصناعات المختلفة مثل صناعة الأخشاب والورق والزيوت والأنسجة. النبات مصدر متجدد للأوكسجين الذي يتنفسه الإنسان حيث يقوم بتحويل ثاني اوكسيد الكاربون إلى أوكسجين. النباتات تحافظ على التنوع البيولوجي في البيئة, فالغطاء الأخضر يحمي الأرض من التصحر ومن انجراف التربة. مصدر رئيسي للطاقة منذ القدم.وهو مناهم مصادر البناء حيث تبنى من أخشابها البيوت. النباتات مصادر للجمال والطبيعة حيث تبعدنا عن التلوث البصري وكل مايأذي حواسنا.    </vt:lpstr>
      <vt:lpstr>الشريحة 11</vt:lpstr>
      <vt:lpstr>الشريحة 12</vt:lpstr>
      <vt:lpstr>الشريحة 13</vt:lpstr>
      <vt:lpstr>الشريحة 14</vt:lpstr>
      <vt:lpstr>الشريحة 15</vt:lpstr>
      <vt:lpstr>                </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                </vt:lpstr>
      <vt:lpstr>الشريحة 36</vt:lpstr>
      <vt:lpstr>الشريحة 37</vt:lpstr>
      <vt:lpstr>الشريحة 38</vt:lpstr>
      <vt:lpstr>الشريحة 39</vt:lpstr>
      <vt:lpstr>                      إن للنتح أهمية كبرى في النباتات فهو المسبب الأساسي لصعود العصارة النباتية  (الماء الممتص من التربة و الأملاح المذابة فيه) للأوراق والساق في أعالي النباتات وتعرف هذه الظاهرة بالقوة السالبة                         ..   فتبدأ بتبخر الماء من النسيج الأسفنجي في الورقة مما يؤدي لزيادة الازموزية في خلايا الورقة مما يؤدي لسحب الماء من الأوعية الخشبية الموجودة في الساق والتي بدورها تسحب الماء من الأوعية الخشبية الموجودة في الجذور والتي تستمد الماء من التربة وهكذا يتم رفع الماء لأعالي الأشجار. و تعتمد هذه الخاصية على قوة تماسك جزيئات الماء مع بعضها البعض وقدرتها على الالتصاق بجدران الأوعية الخشبية الموجودة بها.                                                                                                 .        </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Milano</dc:creator>
  <cp:lastModifiedBy>WAQEED HADIF</cp:lastModifiedBy>
  <cp:revision>157</cp:revision>
  <dcterms:created xsi:type="dcterms:W3CDTF">2016-02-20T13:39:12Z</dcterms:created>
  <dcterms:modified xsi:type="dcterms:W3CDTF">2022-07-04T06:32:40Z</dcterms:modified>
</cp:coreProperties>
</file>